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2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68" r:id="rId23"/>
    <p:sldId id="2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28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29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30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70D0AA9-21A6-4B6E-8217-F204C6EF64A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2C4382-50F7-4BA3-806A-F89FAC7F590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D81B2F0-E656-4576-B8D0-209B3DC9A4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CC76D7C-A120-41F3-B328-8D43A0C88B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F266813-5E42-476D-BE91-548EC98523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980E5B-D839-44C8-A92C-C950BA2F8C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0F35965-89B1-4198-8E26-EC849359B5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ACEDF0-07B9-4891-8880-4B4E011EDD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72F19BD-23EC-4968-A639-6535236F27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649A04-C8E9-4BC3-89C2-6C8F895B62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919A72B-8C9B-420A-916D-2408C142E4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D73C21-8C80-4CFF-AA5E-90BC9D0259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080788F-9E2F-4AED-8665-5946B4A0A9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920D30-A8CF-45D2-BD45-04C73E6E50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F41959-38F9-45DB-AFAF-B2BFA224F7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237A8A-69B6-4DDC-A6C6-A998CD19FB4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14BF8A-CC4B-45F1-9161-93CCD757100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1F71A2-7C57-4B7E-A55D-36B4208179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114F8E-AB64-40E4-998C-748F514C3F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A0C1D4-8380-4D88-86AB-19C5195B71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FBA6C6-F2B4-4315-93BC-5D9C0DFA99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8E4257-5C14-4FCE-B57D-D8798B1041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24B045-BB60-4A91-99EF-AED9D01305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8E4C2A-3EE2-46E1-B42C-FFF3095167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508B6A-2846-4856-9421-F4FDD00A51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FDFEB1-81EF-45A2-8B01-316DBE0729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BFC5FC-55ED-4A3C-BE63-0C6CCEA084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2983C2-C19D-40F5-9A93-3B43C1AFBA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980DC0-C620-45FD-B392-4E4349B559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3D82EA-532A-4798-A4CF-A85172DEB3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0E1F18-D4F0-40B7-A9A7-C1A1880ACE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CB3E10-AC07-4CB5-ABD9-EA565529FE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A67C4F-8815-4E29-B499-6BCC89AF89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292812-AD28-4FAF-A647-03DFDFCE04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F999E2-9F51-4266-9909-EFCC564B9E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203174-2697-4F92-90CA-0F3F8797C6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BE924F-AB5B-49AB-8C96-BE263AF2CE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D8C7B3-FF34-4B90-A225-4AB9215437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824F88-52E5-4F6E-80F7-FECF53062F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24C4845-9406-49C2-9C07-F58B7E3D44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DB90E3C-B97B-412B-A4F2-BA24A7D7BF4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D29A654-E5EE-4CC8-B9EC-E86A168258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E3DD37D-BBB0-4E6A-9E2F-8772B37294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B282E78-EB34-4C2C-956E-AE25377150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7E394AF-5EE1-40A5-843B-F2D7C125EE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063C652-BB77-4A02-B627-B395A22D86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2B4A482-1135-4377-9D2F-4A33102D9B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0A1FACC-2D75-42F8-A7E2-2D01026E50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A58C245-EAAE-47D7-BFF8-C2005F0C3B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1B468D9-2EFC-47A7-BAAE-B27488AC40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C50602-1807-4069-BE2C-060565D6CEA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37D6ED-905C-41F9-B0C7-A82F11A048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C248A9-E84E-41B9-B8C3-8522B6C76C7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FE714E-069F-429D-B810-ACAEBF8EC2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321D03-1F90-4922-90C6-008223A74B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294C9F-3CAC-4E72-964D-65A6F935B6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4DA0B7-6989-49F4-A2C4-BF0CB582FB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2CD5E4-6818-4D9C-8A6F-8449B3B10B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8F28B9-CFC8-425E-8045-3A08C81A9B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FA23A6-5858-40BF-B9DC-834E655C83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557ED1A-3985-4E03-B44D-B44D1B685E6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FB2133-E5E8-4DEC-8C5F-5A666CDE50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1EAF221-3EBD-45A0-9BF1-C409846E2E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7BD7C7-9DD3-451E-9DD8-C445385B58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AA10BE3-10C7-46ED-8532-9EAFCB5919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1D720A-9CFC-431A-8410-6CC94C67A4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37F97A-8FE0-4B5D-9B1E-C90D3B77DE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FDAD4C-1021-48EB-BD2A-41A762FF62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09A3595-AEE6-4C90-A827-03B85513DC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F77F2D-033E-4D1F-B75E-C95E5BE75E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5B128C-6329-4F8A-AA2C-FF9525DFE1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AD833C-A9C3-440D-B13F-05146FF078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8501DA1-9B0D-47F0-9938-9FA98418C5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781757C-B7C2-4345-AA5F-07A6E5FCFD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4E4B76C-C6B6-4C5D-B5C7-29F6DF0194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29366D9-24F2-4998-9AF6-D6964D331B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32C192C-99FD-4135-8126-CFA9A36D31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5A8A10-8D62-4985-A79E-531311E7D3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ABB6B4C-E3D3-4DAC-BD71-5C50CE36CB6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7293ED8-AB6F-4EF7-893B-D77471EE5D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3D75AB1-3AE7-46E7-B212-A41428500E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71D949-FB90-4C5F-9C19-A95CAE702C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DD48913-FE95-44D2-A25F-B5C97D20F82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D9C18F8-D1E7-4F6C-AEF3-2FDFABE456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4AD538A-1D16-4C36-A54E-F341205913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1459102-2CB4-4EA1-93B4-F1000655F0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86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98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AFF"/>
            </a:gs>
            <a:gs pos="100000">
              <a:srgbClr val="66BA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Прямоугольник 10"/>
          <p:cNvSpPr/>
          <p:nvPr/>
        </p:nvSpPr>
        <p:spPr>
          <a:xfrm>
            <a:off x="0" y="1949760"/>
            <a:ext cx="12191040" cy="30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Прямоугольник 6"/>
          <p:cNvSpPr/>
          <p:nvPr/>
        </p:nvSpPr>
        <p:spPr>
          <a:xfrm>
            <a:off x="0" y="0"/>
            <a:ext cx="163728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Рисунок 12"/>
          <p:cNvPicPr/>
          <p:nvPr/>
        </p:nvPicPr>
        <p:blipFill>
          <a:blip r:embed="rId18"/>
          <a:srcRect t="-64" r="3286"/>
          <a:stretch/>
        </p:blipFill>
        <p:spPr>
          <a:xfrm>
            <a:off x="635760" y="0"/>
            <a:ext cx="11554920" cy="685692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9"/>
          <p:cNvPicPr/>
          <p:nvPr/>
        </p:nvPicPr>
        <p:blipFill>
          <a:blip r:embed="rId19"/>
          <a:stretch/>
        </p:blipFill>
        <p:spPr>
          <a:xfrm>
            <a:off x="387360" y="202320"/>
            <a:ext cx="2497320" cy="913320"/>
          </a:xfrm>
          <a:prstGeom prst="rect">
            <a:avLst/>
          </a:prstGeom>
          <a:ln w="0">
            <a:noFill/>
          </a:ln>
        </p:spPr>
      </p:pic>
      <p:pic>
        <p:nvPicPr>
          <p:cNvPr id="14" name="Рисунок 9"/>
          <p:cNvPicPr/>
          <p:nvPr/>
        </p:nvPicPr>
        <p:blipFill>
          <a:blip r:embed="rId20"/>
          <a:stretch/>
        </p:blipFill>
        <p:spPr>
          <a:xfrm>
            <a:off x="5861880" y="0"/>
            <a:ext cx="6469560" cy="6856920"/>
          </a:xfrm>
          <a:prstGeom prst="rect">
            <a:avLst/>
          </a:prstGeom>
          <a:ln w="0">
            <a:noFill/>
          </a:ln>
        </p:spPr>
      </p:pic>
      <p:pic>
        <p:nvPicPr>
          <p:cNvPr id="15" name="Graphic 8"/>
          <p:cNvPicPr/>
          <p:nvPr/>
        </p:nvPicPr>
        <p:blipFill>
          <a:blip r:embed="rId21"/>
          <a:stretch/>
        </p:blipFill>
        <p:spPr>
          <a:xfrm>
            <a:off x="7405560" y="1481040"/>
            <a:ext cx="3858120" cy="385812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1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" name="Рисунок 1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5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5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5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63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65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66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8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70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1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72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6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6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sldNum" idx="1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1530FC-60BA-43BA-9FA5-AF9E22B44324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10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0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121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23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124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2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12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sldNum" idx="2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1A7500-7542-42EF-BD9C-DF6CB96A5062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7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6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6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8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179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81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182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4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186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189" name="Рисунок 17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17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sldNum" idx="3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DB6FA2-AE43-4E90-966F-7C71FB4517BF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95" name="Рисунок 1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19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23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4" name="Рисунок 2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5" name="Рисунок 27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6" name="Рисунок 27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7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238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40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241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244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6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247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248" name="Рисунок 28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49" name="Рисунок 28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50" name="PlaceHolder 1"/>
          <p:cNvSpPr>
            <a:spLocks noGrp="1"/>
          </p:cNvSpPr>
          <p:nvPr>
            <p:ph type="sldNum" idx="4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9A8EDE-3887-4C16-9218-302A5A5947B3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Рисунок 29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2" name="Рисунок 29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3" name="Рисунок 10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4" name="Рисунок 1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95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296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98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299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1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302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303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4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305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306" name="Рисунок 12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07" name="Рисунок 12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1" name="PlaceHolder 4"/>
          <p:cNvSpPr>
            <a:spLocks noGrp="1"/>
          </p:cNvSpPr>
          <p:nvPr>
            <p:ph type="sldNum" idx="5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3C097E8-ABF5-4D4D-B6B0-391F8F4778DA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12" name="Рисунок 31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31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Рисунок 34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35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2" name="Рисунок 21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3" name="Рисунок 21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54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355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57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358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0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361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362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3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364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365" name="Рисунок 22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66" name="Рисунок 23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70" name="PlaceHolder 4"/>
          <p:cNvSpPr>
            <a:spLocks noGrp="1"/>
          </p:cNvSpPr>
          <p:nvPr>
            <p:ph type="sldNum" idx="6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184809-1BEA-4C2A-89B6-E570D9EFC887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71" name="Рисунок 37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72" name="Рисунок 37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Рисунок 4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0" name="Рисунок 40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1" name="Рисунок 32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32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13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14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16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417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9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420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421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2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423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424" name="Рисунок 33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25" name="Рисунок 33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9" name="PlaceHolder 4"/>
          <p:cNvSpPr>
            <a:spLocks noGrp="1"/>
          </p:cNvSpPr>
          <p:nvPr>
            <p:ph type="sldNum" idx="7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6DAA80-8C56-4CC6-BCC4-E8A6F2B6772C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430" name="Рисунок 42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31" name="Рисунок 43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AFF"/>
            </a:gs>
            <a:gs pos="100000">
              <a:srgbClr val="66BA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Рисунок 46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69" name="Рисунок 46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0" name="Рисунок 38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1" name="Рисунок 38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72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73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75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476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Прямоугольник 5"/>
          <p:cNvSpPr/>
          <p:nvPr/>
        </p:nvSpPr>
        <p:spPr>
          <a:xfrm>
            <a:off x="0" y="0"/>
            <a:ext cx="163728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9" name="Рисунок 12"/>
          <p:cNvPicPr/>
          <p:nvPr/>
        </p:nvPicPr>
        <p:blipFill>
          <a:blip r:embed="rId18"/>
          <a:srcRect t="-64" r="3286"/>
          <a:stretch/>
        </p:blipFill>
        <p:spPr>
          <a:xfrm>
            <a:off x="635760" y="0"/>
            <a:ext cx="11554920" cy="6856920"/>
          </a:xfrm>
          <a:prstGeom prst="rect">
            <a:avLst/>
          </a:prstGeom>
          <a:ln w="0">
            <a:noFill/>
          </a:ln>
        </p:spPr>
      </p:pic>
      <p:pic>
        <p:nvPicPr>
          <p:cNvPr id="480" name="Рисунок 9"/>
          <p:cNvPicPr/>
          <p:nvPr/>
        </p:nvPicPr>
        <p:blipFill>
          <a:blip r:embed="rId19"/>
          <a:stretch/>
        </p:blipFill>
        <p:spPr>
          <a:xfrm>
            <a:off x="387360" y="202320"/>
            <a:ext cx="2497320" cy="913320"/>
          </a:xfrm>
          <a:prstGeom prst="rect">
            <a:avLst/>
          </a:prstGeom>
          <a:ln w="0">
            <a:noFill/>
          </a:ln>
        </p:spPr>
      </p:pic>
      <p:pic>
        <p:nvPicPr>
          <p:cNvPr id="481" name="Рисунок 8"/>
          <p:cNvPicPr/>
          <p:nvPr/>
        </p:nvPicPr>
        <p:blipFill>
          <a:blip r:embed="rId20"/>
          <a:stretch/>
        </p:blipFill>
        <p:spPr>
          <a:xfrm>
            <a:off x="5861880" y="0"/>
            <a:ext cx="6469560" cy="6856920"/>
          </a:xfrm>
          <a:prstGeom prst="rect">
            <a:avLst/>
          </a:prstGeom>
          <a:ln w="0">
            <a:noFill/>
          </a:ln>
        </p:spPr>
      </p:pic>
      <p:pic>
        <p:nvPicPr>
          <p:cNvPr id="482" name="Graphic 8"/>
          <p:cNvPicPr/>
          <p:nvPr/>
        </p:nvPicPr>
        <p:blipFill>
          <a:blip r:embed="rId21"/>
          <a:stretch/>
        </p:blipFill>
        <p:spPr>
          <a:xfrm>
            <a:off x="7405560" y="1481040"/>
            <a:ext cx="3858120" cy="3858120"/>
          </a:xfrm>
          <a:prstGeom prst="rect">
            <a:avLst/>
          </a:prstGeom>
          <a:ln w="0">
            <a:noFill/>
          </a:ln>
        </p:spPr>
      </p:pic>
      <p:pic>
        <p:nvPicPr>
          <p:cNvPr id="483" name="Рисунок 39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4" name="Рисунок 3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5" name="Рисунок 48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6" name="Рисунок 48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167;p1"/>
          <p:cNvSpPr/>
          <p:nvPr/>
        </p:nvSpPr>
        <p:spPr>
          <a:xfrm>
            <a:off x="10377720" y="6212520"/>
            <a:ext cx="4827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Google Shape;171;p1"/>
          <p:cNvSpPr/>
          <p:nvPr/>
        </p:nvSpPr>
        <p:spPr>
          <a:xfrm>
            <a:off x="593280" y="3084480"/>
            <a:ext cx="4224240" cy="193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Box 11"/>
          <p:cNvSpPr/>
          <p:nvPr/>
        </p:nvSpPr>
        <p:spPr>
          <a:xfrm>
            <a:off x="540000" y="2147760"/>
            <a:ext cx="59392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Как оформить права на недвижимое имущество для социальной газификации в </a:t>
            </a: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упрощенном </a:t>
            </a:r>
            <a:r>
              <a:rPr lang="ru-RU" sz="2400" b="1" strike="noStrike" spc="-1" smtClean="0">
                <a:solidFill>
                  <a:srgbClr val="008CFF"/>
                </a:solidFill>
                <a:latin typeface="Arial"/>
                <a:ea typeface="DejaVu Sans"/>
              </a:rPr>
              <a:t>порядке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34" name="Прямоугольник 443"/>
          <p:cNvSpPr/>
          <p:nvPr/>
        </p:nvSpPr>
        <p:spPr>
          <a:xfrm>
            <a:off x="540000" y="3613680"/>
            <a:ext cx="5908680" cy="14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Управление Росреестра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 Новгородской области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35" name="Рисунок 444"/>
          <p:cNvPicPr/>
          <p:nvPr/>
        </p:nvPicPr>
        <p:blipFill>
          <a:blip r:embed="rId2"/>
          <a:stretch/>
        </p:blipFill>
        <p:spPr>
          <a:xfrm>
            <a:off x="7516080" y="1610280"/>
            <a:ext cx="3756600" cy="363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190;p2"/>
          <p:cNvSpPr/>
          <p:nvPr/>
        </p:nvSpPr>
        <p:spPr>
          <a:xfrm>
            <a:off x="1555200" y="1225080"/>
            <a:ext cx="9940680" cy="111456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Google Shape;190;p2"/>
          <p:cNvSpPr/>
          <p:nvPr/>
        </p:nvSpPr>
        <p:spPr>
          <a:xfrm>
            <a:off x="1578960" y="2700000"/>
            <a:ext cx="9940680" cy="3059640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собственности, если на жилой дом и на земельный участок отсутствуют документы? Дачная амнистия 2.0 (действует до 01.03.2031г.)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TextBox 2"/>
          <p:cNvSpPr/>
          <p:nvPr/>
        </p:nvSpPr>
        <p:spPr>
          <a:xfrm>
            <a:off x="1620000" y="1225080"/>
            <a:ext cx="95396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Оформить право собственности на жилой дом и земельный участок возможно в случае отсутствия документов правоустанавливающих документов без судебного решения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4" name="TextBox 8"/>
          <p:cNvSpPr/>
          <p:nvPr/>
        </p:nvSpPr>
        <p:spPr>
          <a:xfrm>
            <a:off x="1708200" y="1796760"/>
            <a:ext cx="79646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TextBox 10"/>
          <p:cNvSpPr/>
          <p:nvPr/>
        </p:nvSpPr>
        <p:spPr>
          <a:xfrm>
            <a:off x="1708200" y="2801160"/>
            <a:ext cx="9451440" cy="272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Для оформления права собственности на жилой дом по Дачной амнистии 2.0 такой жилой дом должен соответствовать следующим условиям: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- построен до 14 мая 1998 года (период до вступления в силу первого Градостроительного кодекса Российской Федерации),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- находиться в границах населенного пункта и быть расположенным на государственной или муниципальной земле.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576" name="Graphic 6"/>
          <p:cNvPicPr/>
          <p:nvPr/>
        </p:nvPicPr>
        <p:blipFill>
          <a:blip r:embed="rId2"/>
          <a:stretch/>
        </p:blipFill>
        <p:spPr>
          <a:xfrm>
            <a:off x="442800" y="1385640"/>
            <a:ext cx="782640" cy="790920"/>
          </a:xfrm>
          <a:prstGeom prst="rect">
            <a:avLst/>
          </a:prstGeom>
          <a:ln w="0">
            <a:noFill/>
          </a:ln>
        </p:spPr>
      </p:pic>
      <p:pic>
        <p:nvPicPr>
          <p:cNvPr id="577" name="Graphic 11"/>
          <p:cNvPicPr/>
          <p:nvPr/>
        </p:nvPicPr>
        <p:blipFill>
          <a:blip r:embed="rId3"/>
          <a:stretch/>
        </p:blipFill>
        <p:spPr>
          <a:xfrm>
            <a:off x="550800" y="3528720"/>
            <a:ext cx="708840" cy="79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Box 487"/>
          <p:cNvSpPr/>
          <p:nvPr/>
        </p:nvSpPr>
        <p:spPr>
          <a:xfrm>
            <a:off x="180000" y="1080000"/>
            <a:ext cx="11603520" cy="50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1. Гражданину необходимо подать заявление в орган местного самоуправления о предоставлении участка под существующим домом</a:t>
            </a: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и приложить любой документ, подтверждающий факт владения домом (документы о выделении земли, об уплате коммунальных услуг, документ о проведении государственного технического учета и (или) технической инвентаризации)</a:t>
            </a: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DejaVu Sans"/>
              </a:rPr>
              <a:t>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2. После предварительного согласования предоставления гражданину земельного участка, необходимо обратиться к кадастровому инженеру для подготовки технического плана на жилой дом для последующего предоставления его в орган регистрации недвижимости с целью осуществления кадастрового учета и регистрации прав на него.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3. Документы на жилой дом и земельный участок для осуществления кадастрового учета и регистрации права собственности на жилой дом и земельный участок в орган регистрации недвижимости направляются самостоятельно органом местного самоуправления, предоставившим земельный участок.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79" name="TextBox 488"/>
          <p:cNvSpPr/>
          <p:nvPr/>
        </p:nvSpPr>
        <p:spPr>
          <a:xfrm>
            <a:off x="784440" y="129600"/>
            <a:ext cx="11275200" cy="95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жилой дом и на земельный участок по Дачной амнистии 2.0?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80" name="Graphic 267"/>
          <p:cNvPicPr/>
          <p:nvPr/>
        </p:nvPicPr>
        <p:blipFill>
          <a:blip r:embed="rId2"/>
          <a:stretch/>
        </p:blipFill>
        <p:spPr>
          <a:xfrm>
            <a:off x="9329400" y="5496840"/>
            <a:ext cx="1439640" cy="107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900000" y="180000"/>
            <a:ext cx="10799640" cy="53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изменить квартиру в многоквартирном доме «барачного» («блокированного») типа на дом блокированной застройки?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10972080" cy="43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    Социальная газификация не осуществляется в отношении квартир в многквартирном доме. Но в случае, если квартира фактически является домом блокированной застройки и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право собственности на такую квартиру (жилое помещение) возникло до 01.03.2022г., возможно внесение изменений в сведения Единого государственного реестра недвижимости (ЕГРН) с изменением квартиры на дом блокированной застройки.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Чтобы изменить данные в ЕГРН об объекте блокированной застройки (квартире, жилом помещении которое по своим характеристикам соответствует дому блокированной застройки) - привести в соответствие с требованиями действующего законодательства вид объекта недвижимости, назначение, а также вид разрешенного использования, собственники домов блокированной застройки могут совместным решением уполномочить одного из собственников таких домов на обращение в орган регистрации прав.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Уполномоченному совместным решением лицу необходимо будет подать заявление в орган регистрации прав об учете изменений сведений ЕГРН от имени всех собственников, приложив к заявлению совместное решение собственников таких блоков. Государственная пошлина за внесение  в ЕГРН изменений в таком случае не уплачивается.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900000" y="180000"/>
            <a:ext cx="10792080" cy="5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Обращаем внимание!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540000" y="1080000"/>
            <a:ext cx="10972080" cy="51449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500" lnSpcReduction="20000"/>
          </a:bodyPr>
          <a:lstStyle/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     В случае, если созданный до 01.03.2022 г. блок 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находится на земельном участке, в отношении которого зарегистрировано право общей долевой собственности собственников блоков в таком доме, то решение об изменении вида, назначения и вида разрешенного использования квартир в многоквартирном доме «барачного» («блокированного») типа  может содержать указание на решение таких собственников о разделе данного земельного участка с образованием земельных участков под каждым домом блокированной застройки.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В этом случае одновременно с заявлением о внесении в ЕГРН изменений в орган регистрации прав должно быть подано заявление о государственном кадастровом учете и государственной регистрации прав на образуемые земельные участки с приложением документов, необходимых для осуществления таких государственного кадастрового учета и государственной регистрации прав.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Если право общей долевой собственности на земельный участок под блоком не оформлено и не зарегистрировано в ЕГРН, за предоставлением в собственность земельного участка необходимо обращаться в орган местного самоуправления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pc="-1" dirty="0" smtClean="0">
                <a:solidFill>
                  <a:srgbClr val="000000"/>
                </a:solidFill>
                <a:latin typeface="Arial"/>
              </a:rPr>
              <a:t>     Рекомендуем решать вопрос с разделом земельного участка одновременно с «выделением» блоков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uk-UA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Обращаем внимание!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5353560" cy="48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Социальная газификация осуществляется до границ земельного участка заявителя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Если у земельного участка не установлены границы, рекомендуем обратиться к кадастровому инженеру для проведения работ по уточнению границ земельного участка и выносу границ земельного участка в натуру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 Регистрация прав на участок и дом будет полезна не только при проведении газификации. С зарегистрированными правами на недвижимость собственники смогут избежать земельных споров с соседями и совершать с участком любые операции и сделки без лишних проблем. Наличие в ЕГРН актуальных сведений о характеристиках участка позволит корректно определить его кадастровую стоимость и, как следствие, земельный налог.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6" name="Рисунок 477"/>
          <p:cNvPicPr/>
          <p:nvPr/>
        </p:nvPicPr>
        <p:blipFill>
          <a:blip r:embed="rId2"/>
          <a:stretch/>
        </p:blipFill>
        <p:spPr>
          <a:xfrm>
            <a:off x="6231960" y="1260000"/>
            <a:ext cx="5353560" cy="470118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167;p1"/>
          <p:cNvSpPr/>
          <p:nvPr/>
        </p:nvSpPr>
        <p:spPr>
          <a:xfrm>
            <a:off x="10377720" y="6212520"/>
            <a:ext cx="4827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TextBox 11"/>
          <p:cNvSpPr/>
          <p:nvPr/>
        </p:nvSpPr>
        <p:spPr>
          <a:xfrm>
            <a:off x="430920" y="2551680"/>
            <a:ext cx="568872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Росреестр там, где люди !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Благодарим за внимание!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Для получения дополнительной консультации предлагаем обращаться по телефонам Управления Росреестра по Новгородской области: 8(8162) 943-027, 043-070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91" name="Рисунок 497"/>
          <p:cNvPicPr/>
          <p:nvPr/>
        </p:nvPicPr>
        <p:blipFill>
          <a:blip r:embed="rId2"/>
          <a:stretch/>
        </p:blipFill>
        <p:spPr>
          <a:xfrm>
            <a:off x="7542360" y="1690560"/>
            <a:ext cx="3756600" cy="363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Microsoft YaHei"/>
              </a:rPr>
              <a:t>Какие участки попадают под действие программы социальной газификации?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Прямоугольник 446"/>
          <p:cNvSpPr/>
          <p:nvPr/>
        </p:nvSpPr>
        <p:spPr>
          <a:xfrm>
            <a:off x="1407600" y="837001"/>
            <a:ext cx="10471680" cy="5352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Бесплатно газифицироваться смогут только те участки, дома на которых стоят на кадастровом учете и у владельцев имеются документы, подтверждающие право собственности на земельный участок и индивидуальный жилой дом в границах населенного пункта, где есть газовая труба.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Если у собственника соответствующих документов нет, то для участия в программе социальной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догазификации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ему необходимо сначала оформить право собственности на земельный участок и дом, и уже после этого подать заявку на проведение газовой трубы.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Если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участок находится в границах СНТ, а оно расположено в границах газифицированного населенного пункта, то доведение газопровода до границ таких товариществ будет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бесплатно.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Но в границах СНТ строительство газораспределительной сети будет осуществляться за счет граждан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При этом вид разрешенного использования земельного участка необходимо изменить с «садоводство» на «для индивидуального жилищного строительства», а назначение газифицируемого объекта недвижимости необходимо изменить с «нежилое» (садовый домик) на «жилое» (индивидуальный жилой дом), для чего нужно обратиться в администрацию по месту нахождения дома.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Изменить вид разрешенного использования собственник земельного участка может самостоятельно обратившись в Многофункциональный центр.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38" name="Graphic 3"/>
          <p:cNvPicPr/>
          <p:nvPr/>
        </p:nvPicPr>
        <p:blipFill>
          <a:blip r:embed="rId2"/>
          <a:stretch/>
        </p:blipFill>
        <p:spPr>
          <a:xfrm>
            <a:off x="360000" y="4560162"/>
            <a:ext cx="874440" cy="948960"/>
          </a:xfrm>
          <a:prstGeom prst="rect">
            <a:avLst/>
          </a:prstGeom>
          <a:ln w="0">
            <a:noFill/>
          </a:ln>
        </p:spPr>
      </p:pic>
      <p:pic>
        <p:nvPicPr>
          <p:cNvPr id="539" name="Graphic 4"/>
          <p:cNvPicPr/>
          <p:nvPr/>
        </p:nvPicPr>
        <p:blipFill>
          <a:blip r:embed="rId2"/>
          <a:stretch/>
        </p:blipFill>
        <p:spPr>
          <a:xfrm>
            <a:off x="348328" y="2664485"/>
            <a:ext cx="874440" cy="948960"/>
          </a:xfrm>
          <a:prstGeom prst="rect">
            <a:avLst/>
          </a:prstGeom>
          <a:ln w="0">
            <a:noFill/>
          </a:ln>
        </p:spPr>
      </p:pic>
      <p:pic>
        <p:nvPicPr>
          <p:cNvPr id="540" name="Graphic 5"/>
          <p:cNvPicPr/>
          <p:nvPr/>
        </p:nvPicPr>
        <p:blipFill>
          <a:blip r:embed="rId2"/>
          <a:stretch/>
        </p:blipFill>
        <p:spPr>
          <a:xfrm>
            <a:off x="360000" y="1210320"/>
            <a:ext cx="874440" cy="94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190;p2"/>
          <p:cNvSpPr/>
          <p:nvPr/>
        </p:nvSpPr>
        <p:spPr>
          <a:xfrm>
            <a:off x="1440000" y="1080000"/>
            <a:ext cx="9954360" cy="3149100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Google Shape;190;p2"/>
          <p:cNvSpPr/>
          <p:nvPr/>
        </p:nvSpPr>
        <p:spPr>
          <a:xfrm>
            <a:off x="1385280" y="4510440"/>
            <a:ext cx="9954360" cy="1248120"/>
          </a:xfrm>
          <a:prstGeom prst="roundRect">
            <a:avLst>
              <a:gd name="adj" fmla="val 4022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uk-UA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ВАЖНО ЗНАТЬ!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TextBox 2"/>
          <p:cNvSpPr/>
          <p:nvPr/>
        </p:nvSpPr>
        <p:spPr>
          <a:xfrm>
            <a:off x="1620000" y="1080000"/>
            <a:ext cx="908856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К заявке на подключение к сетям газораспределения для социальной газификации прилагаются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45" name="TextBox 8"/>
          <p:cNvSpPr/>
          <p:nvPr/>
        </p:nvSpPr>
        <p:spPr>
          <a:xfrm>
            <a:off x="1530000" y="1786320"/>
            <a:ext cx="967104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копия документа, подтверждающего право собственности </a:t>
            </a:r>
            <a:r>
              <a:rPr lang="en-US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(</a:t>
            </a:r>
            <a:r>
              <a:rPr lang="ru-RU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выписка из ЕГРН, иной документ, подтверждающий возведение объекта недвижимости до 30.04.1998г.) или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иное предусмотренное законом право на объект капитального строительства </a:t>
            </a:r>
            <a:r>
              <a:rPr lang="ru-RU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и земельный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участок, на котором расположены объекты капитального строительства заявителя </a:t>
            </a:r>
            <a:r>
              <a:rPr lang="ru-RU" b="0" strike="noStrike" spc="-1" dirty="0">
                <a:solidFill>
                  <a:srgbClr val="333333"/>
                </a:solidFill>
                <a:latin typeface="Arial"/>
                <a:ea typeface="DejaVu Sans"/>
              </a:rPr>
              <a:t>(подпункт "в" пункта 16 Правил подключения (технологического присоединения) газоиспользующего оборудования и объектов капитального строительства к сетям газораспределения, утвержденных Постановлением Правительства РФ от 13.09.2021 N 1547)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546" name="TextBox 10"/>
          <p:cNvSpPr/>
          <p:nvPr/>
        </p:nvSpPr>
        <p:spPr>
          <a:xfrm>
            <a:off x="1620000" y="4651200"/>
            <a:ext cx="958104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Заявку на социальную газификацию необходимо направлять после того, как права на земельный участок и дом будут оформлены и зарегистрированы в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ЕГРН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547" name="Graphic 279"/>
          <p:cNvPicPr/>
          <p:nvPr/>
        </p:nvPicPr>
        <p:blipFill>
          <a:blip r:embed="rId3"/>
          <a:stretch/>
        </p:blipFill>
        <p:spPr>
          <a:xfrm>
            <a:off x="335160" y="1964520"/>
            <a:ext cx="899280" cy="1079280"/>
          </a:xfrm>
          <a:prstGeom prst="rect">
            <a:avLst/>
          </a:prstGeom>
          <a:ln w="0">
            <a:noFill/>
          </a:ln>
        </p:spPr>
      </p:pic>
      <p:pic>
        <p:nvPicPr>
          <p:cNvPr id="548" name="Graphic 1"/>
          <p:cNvPicPr/>
          <p:nvPr/>
        </p:nvPicPr>
        <p:blipFill>
          <a:blip r:embed="rId3"/>
          <a:stretch/>
        </p:blipFill>
        <p:spPr>
          <a:xfrm>
            <a:off x="368280" y="4574520"/>
            <a:ext cx="899280" cy="10792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29422" y="5886011"/>
            <a:ext cx="5191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ЕГРН – Единый государственный реестр недвижимости</a:t>
            </a:r>
            <a:endParaRPr lang="ru-RU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727560" y="180000"/>
            <a:ext cx="109724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200" b="1" strike="noStrike" spc="-1" dirty="0">
                <a:solidFill>
                  <a:srgbClr val="008CFF"/>
                </a:solidFill>
                <a:latin typeface="Arial"/>
              </a:rPr>
              <a:t>ПРИЗНАНИЕ И ГОСУДАРСТВЕННАЯ РЕГИСТРАЦИЯ РАНЕЕ ВОЗНИКШИХ ПРАВ  НА ОБЪЕКТЫ НЕДВИЖИМОСТИ (права возникли до 31.01.1998г.)</a:t>
            </a: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360000" y="1260000"/>
            <a:ext cx="7200000" cy="48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 lnSpcReduction="10000"/>
          </a:bodyPr>
          <a:lstStyle/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1. Права на объекты недвижимости, возникшие до 31.01.1998г. признаются юридически действительными при отсутствии их государственной регистрации в ЕГРН.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2. Государственная регистрация таких прав в ЕГРН  проводится по желанию их обладателей.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3. При отсутствии регистрации гражданин не сможет предоставить выписку из ЕГРН, подтверждающую его право, так как сведения о регистрации в нем отсутствуют.  В связи с этим Управление рекомендует зарегистрировать ранее возникшее право на объект недвижимости.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4. Государственная пошлина за государственную регистрацию ранее возникшего права не оплачивается.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1" name="Рисунок 550"/>
          <p:cNvPicPr/>
          <p:nvPr/>
        </p:nvPicPr>
        <p:blipFill>
          <a:blip r:embed="rId2"/>
          <a:stretch/>
        </p:blipFill>
        <p:spPr>
          <a:xfrm>
            <a:off x="7740000" y="1260000"/>
            <a:ext cx="4140000" cy="41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1040452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200" b="1" strike="noStrike" spc="-1" dirty="0" smtClean="0">
                <a:solidFill>
                  <a:srgbClr val="008CFF"/>
                </a:solidFill>
                <a:latin typeface="Arial"/>
                <a:ea typeface="DejaVu Sans"/>
              </a:rPr>
              <a:t>Как </a:t>
            </a:r>
            <a:r>
              <a:rPr lang="ru-RU" sz="22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оформить право собственности на земельный участок, если земельный участок предоставлен гражданину до 31.01.1998г. (ранее возникшее право)?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609480" y="1440000"/>
            <a:ext cx="5353560" cy="414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500" lnSpcReduction="20000"/>
          </a:bodyPr>
          <a:lstStyle/>
          <a:p>
            <a:pPr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     Если земельный участок предоставлен органом государственной власти или местного самоуправления в собственность гражданина до 31.01.1998, гражданин уже является собственником такого земельного участка и оформление (регистрация) права собственности на него осуществляется по желанию </a:t>
            </a:r>
            <a:endParaRPr lang="ru-RU" sz="2800" b="1" strike="noStrike" spc="-1" dirty="0" smtClean="0">
              <a:solidFill>
                <a:srgbClr val="008CFF"/>
              </a:solidFill>
              <a:latin typeface="Arial"/>
              <a:ea typeface="DejaVu Sans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государственная пошлина за государственную регистрацию права в рассматриваемом случае не уплачивается)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5" name="Рисунок 468"/>
          <p:cNvPicPr/>
          <p:nvPr/>
        </p:nvPicPr>
        <p:blipFill>
          <a:blip r:embed="rId2"/>
          <a:stretch/>
        </p:blipFill>
        <p:spPr>
          <a:xfrm>
            <a:off x="6355052" y="1230923"/>
            <a:ext cx="5647320" cy="435015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011960" y="180360"/>
            <a:ext cx="11073600" cy="7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08CFF"/>
                </a:solidFill>
                <a:latin typeface="Arial"/>
                <a:ea typeface="Microsoft YaHei"/>
              </a:rPr>
              <a:t>О</a:t>
            </a:r>
            <a:r>
              <a:rPr lang="ru-RU" sz="2200" b="1" strike="noStrike" spc="-1" dirty="0" smtClean="0">
                <a:solidFill>
                  <a:srgbClr val="008CFF"/>
                </a:solidFill>
                <a:latin typeface="Arial"/>
                <a:ea typeface="Microsoft YaHei"/>
              </a:rPr>
              <a:t>формить </a:t>
            </a:r>
            <a:r>
              <a:rPr lang="ru-RU" sz="2200" b="1" strike="noStrike" spc="-1" dirty="0">
                <a:solidFill>
                  <a:srgbClr val="008CFF"/>
                </a:solidFill>
                <a:latin typeface="Arial"/>
                <a:ea typeface="Microsoft YaHei"/>
              </a:rPr>
              <a:t>права на жилой дом и земельный участок можно в упрощенном порядке, предусмотренном Дачной амнистией </a:t>
            </a:r>
            <a:r>
              <a:rPr lang="ru-RU" sz="2200" b="1" spc="-1" dirty="0">
                <a:solidFill>
                  <a:srgbClr val="008CFF"/>
                </a:solidFill>
                <a:ea typeface="Microsoft YaHei"/>
              </a:rPr>
              <a:t>1.0 </a:t>
            </a:r>
            <a:r>
              <a:rPr lang="ru-RU" sz="2200" b="1" spc="-1" dirty="0" smtClean="0">
                <a:solidFill>
                  <a:srgbClr val="008CFF"/>
                </a:solidFill>
                <a:ea typeface="Microsoft YaHei"/>
              </a:rPr>
              <a:t>(до 01.03.2031)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Прямоугольник 459"/>
          <p:cNvSpPr/>
          <p:nvPr/>
        </p:nvSpPr>
        <p:spPr>
          <a:xfrm>
            <a:off x="0" y="900000"/>
            <a:ext cx="8459280" cy="52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900360" y="1063800"/>
            <a:ext cx="8814960" cy="458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1. Для оформления права собственности на индивидуальный жилой дом он должен соответствовать следующим параметрам: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16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Жилой дом должен являться отдельно стоящим жилым домом с количеством надземных этажей не более чем три, высотой не более 20 метров и не состоящий из квартир или блок-секций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16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Индивидуальный жилой дом должен быть построен на земельном участке, предназначенном для ведения садоводства, для  индивидуального жилищного строительства или ведения личного подсобного хозяйства в границах населенного пункта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Земельный участок, предоставленный гражданам до 30.10.2001 на праве постоянного пользования или пожизненно наследуемого владения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ведения личного подсобного, дачного хозяйства, огородничества, садоводства, индивидуального гаражного или индивидуального жилищного строительства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считается находящимся в собственности.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9" name="Picture 2" descr="Земельные отношение"/>
          <p:cNvPicPr/>
          <p:nvPr/>
        </p:nvPicPr>
        <p:blipFill>
          <a:blip r:embed="rId2"/>
          <a:stretch/>
        </p:blipFill>
        <p:spPr>
          <a:xfrm>
            <a:off x="9935280" y="3789360"/>
            <a:ext cx="1896840" cy="1546920"/>
          </a:xfrm>
          <a:prstGeom prst="rect">
            <a:avLst/>
          </a:prstGeom>
          <a:ln w="0">
            <a:noFill/>
          </a:ln>
        </p:spPr>
      </p:pic>
      <p:pic>
        <p:nvPicPr>
          <p:cNvPr id="560" name="Picture 4" descr="Участок Изображения – скачать бесплатно на Freepik"/>
          <p:cNvPicPr/>
          <p:nvPr/>
        </p:nvPicPr>
        <p:blipFill>
          <a:blip r:embed="rId3"/>
          <a:stretch/>
        </p:blipFill>
        <p:spPr>
          <a:xfrm>
            <a:off x="9812160" y="900000"/>
            <a:ext cx="2019960" cy="242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35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Microsoft YaHei"/>
              </a:rPr>
              <a:t>Как оформить права на индивидуальный жилой дом по Дачной амнистии 1.0?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Прямоугольник 463"/>
          <p:cNvSpPr/>
          <p:nvPr/>
        </p:nvSpPr>
        <p:spPr>
          <a:xfrm>
            <a:off x="900000" y="837360"/>
            <a:ext cx="8410680" cy="538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регистрации права собственности или регистрации права собственности и кадастрового учета (если жилой дом не стоит на кадастровом учете) потребуются: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1) заявление о государственном кадастровом учете и (или) государственной регистрации права собственности;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2) правоустанавливающий документ на земельный участок, на котором расположен жилой дом (представляется, если право на земельный участок еще не зарегистрировано в Едином государственном реестре недвижимости);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3) технический план жилого дома, подготовленный кадастровым инженером (не требуется, если жилой дом был поставлен на кадастровый учет до 04.08.2018).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Подать документы на государственную регистрацию права собственности на жилой дом можно с помощью электронных сервисов на сайте Росреестра (необходимо иметь усиленную квалифицированную электронную подпись), на портале госуслуг, а также в офисах МФЦ.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63" name="Graphic 2"/>
          <p:cNvPicPr/>
          <p:nvPr/>
        </p:nvPicPr>
        <p:blipFill>
          <a:blip r:embed="rId2"/>
          <a:stretch/>
        </p:blipFill>
        <p:spPr>
          <a:xfrm>
            <a:off x="9671400" y="1080000"/>
            <a:ext cx="2229480" cy="2348640"/>
          </a:xfrm>
          <a:prstGeom prst="rect">
            <a:avLst/>
          </a:prstGeom>
          <a:ln w="0">
            <a:noFill/>
          </a:ln>
        </p:spPr>
      </p:pic>
      <p:sp>
        <p:nvSpPr>
          <p:cNvPr id="564" name="TextBox 1"/>
          <p:cNvSpPr/>
          <p:nvPr/>
        </p:nvSpPr>
        <p:spPr>
          <a:xfrm>
            <a:off x="9671400" y="4079520"/>
            <a:ext cx="2229480" cy="11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государственной регистрации на жилой дом уплачивается государственная пошлина  - 350 руб.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земельный участок по Дачной амнистии 1.0?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71720" cy="507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marL="1080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Если земельный участок, был предоставлен гражданину до даты вступления в силу Земельного кодекса РФ - 30.10.2001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ведения личного подсобного хозяйства, огородничества, садоводства,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строительства гаража для собственных нужд или индивидуального жилищного строительства на праве постоянного (бессрочного) пользования или пожизненного наследуемого владения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либо если в документе, устанавливающем (удостоверяющем) право гражданина на такой участок, не указан вид права, на котором он предоставлен, или его невозможно его определить,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8CFF"/>
                </a:solidFill>
                <a:latin typeface="Arial"/>
                <a:ea typeface="DejaVu Sans"/>
              </a:rPr>
              <a:t>такой земельный участок </a:t>
            </a: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считается предоставленным гражданину на праве собственности</a:t>
            </a:r>
            <a:r>
              <a:rPr lang="ru-RU" sz="2800" b="0" strike="noStrike" spc="-1" dirty="0">
                <a:solidFill>
                  <a:srgbClr val="008CFF"/>
                </a:solidFill>
                <a:latin typeface="Arial"/>
                <a:ea typeface="DejaVu Sans"/>
              </a:rPr>
              <a:t> и </a:t>
            </a: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гражданин может зарегистрировать право собственности на этот земельный участок </a:t>
            </a:r>
            <a:r>
              <a:rPr lang="ru-RU" sz="19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(государственная пошлина за государственную регистрацию права собственности в рассматриваемом случае не уплачивается).</a:t>
            </a:r>
            <a:endParaRPr lang="ru-RU" sz="19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земельный участок по Дачной амнистии 1.0?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492370" y="1079999"/>
            <a:ext cx="8941776" cy="53999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регистрации права собственности на земельный участок гражданину необходимо представить в орган регистрации прав заявление и правоустанавливающие документы на земельный участок. 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Такими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документами могут являться:</a:t>
            </a:r>
          </a:p>
          <a:p>
            <a:pPr marL="546300" indent="-342900" algn="just">
              <a:lnSpc>
                <a:spcPct val="100000"/>
              </a:lnSpc>
              <a:spcBef>
                <a:spcPts val="0"/>
              </a:spcBef>
              <a:buAutoNum type="arabicParenR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 предоставлении гражданину земельного участка,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изданный органом государственной власти или органом местного самоуправления в пределах его компетенции и в порядке, установленных законодательством, действовавшим в месте издания данного акта на момент его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издания;</a:t>
            </a:r>
          </a:p>
          <a:p>
            <a:pPr marL="546300" indent="-342900" algn="just">
              <a:lnSpc>
                <a:spcPct val="100000"/>
              </a:lnSpc>
              <a:spcBef>
                <a:spcPts val="0"/>
              </a:spcBef>
              <a:buAutoNum type="arabicParenR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(свидетельство) о праве гражданина на земельный участок,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выданный уполномоченным органом государственной власти в порядке, установленном законодательством, действовавшим в месте издания данного акта на момент его издания;</a:t>
            </a: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3) выписка из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похозяйственной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книги установленной формы о наличии у гражданина права на земельный участок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выданная органом местного самоуправления (если участок предоставлен для ведения личного подсобного хозяйства);</a:t>
            </a: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4) иной документ, устанавливающий или удостоверяющий право на земельный участок;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5) при наличии у гражданина права собственности на здание на таком земельном участке документами — основаниями для государственной регистрации права собственности на землю будут являться документ на здание  и документ на землю предшествующего собственника.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08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400" b="1" spc="-1" dirty="0">
                <a:solidFill>
                  <a:srgbClr val="00B0F0"/>
                </a:solidFill>
              </a:rPr>
              <a:t>Способы подачи документов для государственной регистрации такие же как и на жилой дом.</a:t>
            </a:r>
          </a:p>
          <a:p>
            <a:pPr marL="108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9" name="Graphic 305"/>
          <p:cNvPicPr/>
          <p:nvPr/>
        </p:nvPicPr>
        <p:blipFill>
          <a:blip r:embed="rId2"/>
          <a:stretch/>
        </p:blipFill>
        <p:spPr>
          <a:xfrm>
            <a:off x="9794630" y="3676915"/>
            <a:ext cx="2194795" cy="242494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1831</Words>
  <Application>Microsoft Office PowerPoint</Application>
  <PresentationFormat>Широкоэкранный</PresentationFormat>
  <Paragraphs>95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Microsoft YaHei</vt:lpstr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TCLayout.ActiveDocument.1</vt:lpstr>
      <vt:lpstr>Презентация PowerPoint</vt:lpstr>
      <vt:lpstr>Какие участки попадают под действие программы социальной газификации?</vt:lpstr>
      <vt:lpstr>ВАЖНО ЗНАТЬ!</vt:lpstr>
      <vt:lpstr>ПРИЗНАНИЕ И ГОСУДАРСТВЕННАЯ РЕГИСТРАЦИЯ РАНЕЕ ВОЗНИКШИХ ПРАВ  НА ОБЪЕКТЫ НЕДВИЖИМОСТИ (права возникли до 31.01.1998г.)</vt:lpstr>
      <vt:lpstr>Как оформить право собственности на земельный участок, если земельный участок предоставлен гражданину до 31.01.1998г. (ранее возникшее право)?</vt:lpstr>
      <vt:lpstr>Оформить права на жилой дом и земельный участок можно в упрощенном порядке, предусмотренном Дачной амнистией 1.0 (до 01.03.2031) </vt:lpstr>
      <vt:lpstr>Как оформить права на индивидуальный жилой дом по Дачной амнистии 1.0?</vt:lpstr>
      <vt:lpstr>Как оформить право собственности на земельный участок по Дачной амнистии 1.0?</vt:lpstr>
      <vt:lpstr>Как оформить право собственности на земельный участок по Дачной амнистии 1.0?</vt:lpstr>
      <vt:lpstr>Как оформить право собственности, если на жилой дом и на земельный участок отсутствуют документы? Дачная амнистия 2.0 (действует до 01.03.2031г.)</vt:lpstr>
      <vt:lpstr>Презентация PowerPoint</vt:lpstr>
      <vt:lpstr> Как изменить квартиру в многоквартирном доме «барачного» («блокированного») типа на дом блокированной застройки?</vt:lpstr>
      <vt:lpstr>Обращаем внимание! </vt:lpstr>
      <vt:lpstr>Обращаем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dddddd</dc:creator>
  <dc:description/>
  <cp:lastModifiedBy>Янушко Ольга Владимировна</cp:lastModifiedBy>
  <cp:revision>101</cp:revision>
  <dcterms:created xsi:type="dcterms:W3CDTF">2023-04-06T16:06:08Z</dcterms:created>
  <dcterms:modified xsi:type="dcterms:W3CDTF">2023-09-11T11:33:38Z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14</vt:i4>
  </property>
</Properties>
</file>