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76" r:id="rId3"/>
    <p:sldId id="271" r:id="rId4"/>
    <p:sldId id="258" r:id="rId5"/>
    <p:sldId id="262" r:id="rId6"/>
    <p:sldId id="263" r:id="rId7"/>
    <p:sldId id="259" r:id="rId8"/>
    <p:sldId id="272" r:id="rId9"/>
    <p:sldId id="274" r:id="rId10"/>
    <p:sldId id="273" r:id="rId11"/>
    <p:sldId id="265" r:id="rId12"/>
    <p:sldId id="266" r:id="rId13"/>
    <p:sldId id="277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AC125-1BCF-4732-A4A3-95C0AF9D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2FBD2-BB7B-41F6-81C5-E91BD6792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C39AE-4E7D-4D90-92C1-8A2BFF52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975EF-D365-401D-AC67-43F88D3E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5592-6CAC-4AA6-9957-07A210BD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4523-FFBD-4A5C-BBFA-9EE6F27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3C3A8A-DA19-40F1-A34F-854FC19E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8F198-C691-4BAB-BFC3-FD8FBF87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14459-6DE4-43EF-9A74-9EB128CB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B9B5-2D17-404B-B34E-84CE9C61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7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39F05B-97DC-4290-A333-01A099A2E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BE8314-1D2A-449D-A40D-6363D95A4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9FAAF-4135-4D35-ADF0-9B9E668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A3436-E224-4B2C-942A-2FE73A96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9E016-4CDD-4453-BCC4-2A54579F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5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39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84970-32D1-4969-93D2-45F2FFB0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2A133-163B-49BC-8363-B59A6EBA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017E1-C5A2-4B08-9924-AD2F1EB2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51FAC-B990-487E-B867-293E97F2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EB299-09AA-4630-8BB5-102E698E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4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7B7D4-0BE9-4472-9DF5-058850D2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EE9F33-884E-42FD-A77B-9D95062B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E9D97-CC18-4D4F-9044-D37F55A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2DB4F-25DD-45D9-8B91-2599AEA1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95F04-7951-4CBB-BA18-40A586E8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6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BE533-6679-4912-ABAE-65ECFABA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4DDC92-A379-4295-9245-DEF71F622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C21459-7EDE-4015-8C68-376F5AE79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86C38-2434-4953-A96C-5B80C1AA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826FB-7C55-40DE-88FD-6384EED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D56B53-5EEB-4B29-BAF7-4BC7C23B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2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6CB9-3D24-4EE4-BD10-7C2D8B0D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1CD23-E312-49ED-93F5-8935B594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20F0A9-BF6E-4F83-BCC9-67FB416E4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438601-47BC-4FC9-AB59-14EB6D2AD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5D2E77-532A-4C6A-A86E-7A5D22C38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51C53-2AD4-44E5-89C8-12BDE1D4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76D6B8-B0A2-4CA6-938D-397200A0A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C6A5D6-62E8-4E4D-8D26-F8A325AA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83616-1B3B-4E53-A01C-B5990EDF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2FBDA7-D304-44A1-9A08-A3837F05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56A33-766D-4978-86E8-F22998A4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C72253-9EB2-4B66-8900-DFE10C1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CC866D-BA92-4294-A65B-984E45CA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3205C-F6A3-479C-97AB-0289CDBC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F037E2-6315-44C7-852E-11864FD8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FDA42-65BB-4ADD-B64C-3F88B6B7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AD3D6-10C5-4246-9345-525CD25AA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5FFD2-4ECF-4656-94CA-8422BC5ED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0F10FC-8C25-402E-898C-BFF16C75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B16F3-26F2-4F61-B528-35995731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20751-686C-4887-A642-F7160832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4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905B2-6114-4687-A618-34A948E0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4A16AD-CDB0-463D-9CF1-1CFD96C4C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CD1E2-DE10-4578-8C48-75EFA2A55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95DDB-277A-4D50-BCC6-62929BD7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C66F9-CD48-4F5D-88C9-D91C3132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93FBED-6CA7-4EF1-AFFD-CF631E1D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DE8CF-B11A-446E-B863-F97475E1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EE0A9F-B8C9-4DEB-B20E-1FB24470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DF322-5371-4C38-93E2-8283DE38A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92FF-7B80-4275-8EBF-D8BFCADB05B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E229D7-E7D6-4C58-8497-A484A58F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A0498-6CD4-41FF-8CFC-18F0BCD27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24D4-47C0-4EAC-9F3C-8A36284ED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9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4.emf"/><Relationship Id="rId9" Type="http://schemas.openxmlformats.org/officeDocument/2006/relationships/image" Target="../media/image11.emf"/><Relationship Id="rId1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9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4" Type="http://schemas.openxmlformats.org/officeDocument/2006/relationships/image" Target="../media/image4.emf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3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5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519BC9-F4DE-49B7-9A1C-6BF4FA407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54" y="-2275"/>
            <a:ext cx="12278854" cy="6860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16873-F1E8-4444-B537-E43AFE6C3C56}"/>
              </a:ext>
            </a:extLst>
          </p:cNvPr>
          <p:cNvSpPr txBox="1"/>
          <p:nvPr/>
        </p:nvSpPr>
        <p:spPr>
          <a:xfrm>
            <a:off x="2463800" y="2768600"/>
            <a:ext cx="919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НОВГОРОДСКОГО ЦЕНТРА ПОДДЕРЖКИ ЭКСПОРТА В 2024 ГОДУ</a:t>
            </a:r>
          </a:p>
        </p:txBody>
      </p:sp>
      <p:pic>
        <p:nvPicPr>
          <p:cNvPr id="5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54" y="5510212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6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203200" y="990600"/>
            <a:ext cx="67691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ИНТЕЛЛЕКТУАЛЬНОЙ СОБСТВЕННОСТИ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5500"/>
            <a:ext cx="1004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 оформлении прав на товарные знаки, изобретения, полезные модели, промышленные образцы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рубежом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72293" y="3136565"/>
            <a:ext cx="9326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Центр оплачивает международные пошлины в 100% объеме.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Подготовку и подачу документов – 70%.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–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рублей.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8B10A317-FC63-4BC0-A491-B62500029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44867"/>
              </p:ext>
            </p:extLst>
          </p:nvPr>
        </p:nvGraphicFramePr>
        <p:xfrm>
          <a:off x="-62617" y="2189303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34507" imgH="354543" progId="CorelDraw.Graphic.22">
                  <p:embed/>
                </p:oleObj>
              </mc:Choice>
              <mc:Fallback>
                <p:oleObj name="CorelDRAW" r:id="rId3" imgW="934507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2617" y="2189303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B2F1532-956B-41B4-90D3-80A3E141D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21455"/>
              </p:ext>
            </p:extLst>
          </p:nvPr>
        </p:nvGraphicFramePr>
        <p:xfrm>
          <a:off x="5638801" y="1123950"/>
          <a:ext cx="731704" cy="57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396301" imgH="3438729" progId="CorelDraw.Graphic.22">
                  <p:embed/>
                </p:oleObj>
              </mc:Choice>
              <mc:Fallback>
                <p:oleObj name="CorelDRAW" r:id="rId5" imgW="4396301" imgH="3438729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1" y="1123950"/>
                        <a:ext cx="731704" cy="57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510212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7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178034" y="1175516"/>
            <a:ext cx="6010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ВЫСТАВКИ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5500"/>
            <a:ext cx="1189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регистрационных сборов 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 стенда, оборудования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B898C850-6779-4975-9BA3-FED7A963B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978" y="3204534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B898C850-6779-4975-9BA3-FED7A963B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978" y="3204534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3F458BFF-B4ED-48F2-8E5A-8D8C0923B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2" y="3753133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3F458BFF-B4ED-48F2-8E5A-8D8C0923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2" y="3753133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58800" y="2880428"/>
            <a:ext cx="116499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Аренда площадей для деловых переговоров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переводчика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Доставка выставочных образцов за рубеж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Организуем как коллективные, так и индивидуальные стенды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заявку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любую профильную выставку. Центр проводит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на участие в выставках с индивидуальным стендом два раза в год</a:t>
            </a:r>
          </a:p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и до 1 сентября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4F7EDFFB-F0C5-4549-9D70-436DB90E7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79667"/>
              </p:ext>
            </p:extLst>
          </p:nvPr>
        </p:nvGraphicFramePr>
        <p:xfrm>
          <a:off x="362742" y="4343261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54692" imgH="354543" progId="CorelDraw.Graphic.22">
                  <p:embed/>
                </p:oleObj>
              </mc:Choice>
              <mc:Fallback>
                <p:oleObj name="CorelDRAW" r:id="rId6" imgW="254692" imgH="354543" progId="CorelDraw.Graphic.22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4F7EDFFB-F0C5-4549-9D70-436DB90E7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742" y="4343261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411681E-2D3E-4F74-A657-DA5326B64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2" y="3481997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54692" imgH="354543" progId="CorelDraw.Graphic.22">
                  <p:embed/>
                </p:oleObj>
              </mc:Choice>
              <mc:Fallback>
                <p:oleObj name="CorelDRAW" r:id="rId7" imgW="254692" imgH="354543" progId="CorelDraw.Graphic.22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411681E-2D3E-4F74-A657-DA5326B64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2" y="3481997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5F0AAB5C-F23C-4A29-9C3E-27F7F90B3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23546"/>
              </p:ext>
            </p:extLst>
          </p:nvPr>
        </p:nvGraphicFramePr>
        <p:xfrm>
          <a:off x="-83891" y="2193739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934507" imgH="354543" progId="CorelDraw.Graphic.22">
                  <p:embed/>
                </p:oleObj>
              </mc:Choice>
              <mc:Fallback>
                <p:oleObj name="CorelDRAW" r:id="rId8" imgW="934507" imgH="354543" progId="CorelDraw.Graphic.22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CBC7558A-1E54-4E5D-AD15-4B036A8F4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83891" y="2193739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0C451B4B-74FE-414A-96EF-48C16419C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78478"/>
              </p:ext>
            </p:extLst>
          </p:nvPr>
        </p:nvGraphicFramePr>
        <p:xfrm>
          <a:off x="-83260" y="2511776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934507" imgH="354543" progId="CorelDraw.Graphic.22">
                  <p:embed/>
                </p:oleObj>
              </mc:Choice>
              <mc:Fallback>
                <p:oleObj name="CorelDRAW" r:id="rId10" imgW="934507" imgH="354543" progId="CorelDraw.Graphic.22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D4C38F74-2BA3-4134-BF82-84FB0D77F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83260" y="2511776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0FAD3A9-1F26-4A9E-8A40-6A7959721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531569"/>
              </p:ext>
            </p:extLst>
          </p:nvPr>
        </p:nvGraphicFramePr>
        <p:xfrm>
          <a:off x="5692907" y="1084393"/>
          <a:ext cx="7239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723860" imgH="674157" progId="CorelDraw.Graphic.22">
                  <p:embed/>
                </p:oleObj>
              </mc:Choice>
              <mc:Fallback>
                <p:oleObj name="CorelDRAW" r:id="rId11" imgW="723860" imgH="674157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2907" y="1084393"/>
                        <a:ext cx="7239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83360"/>
              </p:ext>
            </p:extLst>
          </p:nvPr>
        </p:nvGraphicFramePr>
        <p:xfrm>
          <a:off x="336290" y="2948130"/>
          <a:ext cx="169862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3" imgW="191520" imgH="266760" progId="CorelDraw.Graphic.22">
                  <p:embed/>
                </p:oleObj>
              </mc:Choice>
              <mc:Fallback>
                <p:oleObj name="CorelDRAW" r:id="rId13" imgW="191520" imgH="266760" progId="CorelDraw.Graphic.22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90" y="2948130"/>
                        <a:ext cx="169862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2" y="5507318"/>
            <a:ext cx="12267502" cy="13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1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66052" y="1027224"/>
            <a:ext cx="6184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ЭЛЕКТРОННЫЕ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ПЛОЩАДКИ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5500"/>
            <a:ext cx="1189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международной площадки </a:t>
            </a:r>
          </a:p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и продвижение на международной площадке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B898C850-6779-4975-9BA3-FED7A963B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978" y="3204534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B898C850-6779-4975-9BA3-FED7A963B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978" y="3204534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72292" y="3136565"/>
            <a:ext cx="11356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Адаптация и перевод упаковки товара, других материалов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и хранение продукции на складах за рубежом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411681E-2D3E-4F74-A657-DA5326B64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2" y="3481997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411681E-2D3E-4F74-A657-DA5326B64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2" y="3481997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D4C9B48-5B24-46D0-A31B-1083E49EA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9685"/>
              </p:ext>
            </p:extLst>
          </p:nvPr>
        </p:nvGraphicFramePr>
        <p:xfrm>
          <a:off x="-62617" y="2189303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934507" imgH="354543" progId="CorelDraw.Graphic.22">
                  <p:embed/>
                </p:oleObj>
              </mc:Choice>
              <mc:Fallback>
                <p:oleObj name="CorelDRAW" r:id="rId6" imgW="934507" imgH="354543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76CBD72-E6E1-42ED-BFDF-E4B76CE23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2617" y="2189303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9B09FBA-1C94-4AD7-B9E4-35CE0A0A7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05909"/>
              </p:ext>
            </p:extLst>
          </p:nvPr>
        </p:nvGraphicFramePr>
        <p:xfrm>
          <a:off x="-61986" y="2507340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934507" imgH="354543" progId="CorelDraw.Graphic.22">
                  <p:embed/>
                </p:oleObj>
              </mc:Choice>
              <mc:Fallback>
                <p:oleObj name="CorelDRAW" r:id="rId8" imgW="934507" imgH="354543" progId="CorelDraw.Graphic.22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EC520ED-17DB-48D5-96FC-B5AA2875C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1986" y="2507340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8B7E81F-7C53-4A49-9490-80D971EDD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5668"/>
              </p:ext>
            </p:extLst>
          </p:nvPr>
        </p:nvGraphicFramePr>
        <p:xfrm>
          <a:off x="5705826" y="1125011"/>
          <a:ext cx="704148" cy="58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2948102" imgH="2456918" progId="CorelDraw.Graphic.22">
                  <p:embed/>
                </p:oleObj>
              </mc:Choice>
              <mc:Fallback>
                <p:oleObj name="CorelDRAW" r:id="rId9" imgW="2948102" imgH="2456918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5826" y="1125011"/>
                        <a:ext cx="704148" cy="586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96" y="5510211"/>
            <a:ext cx="12247996" cy="13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6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5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178034" y="1183547"/>
            <a:ext cx="6365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676555" y="2496963"/>
            <a:ext cx="61226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Ждем ваши обращения по телефону: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(8162) 67-02-83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е-почта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das@ncpe.ru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2" y="5510212"/>
            <a:ext cx="12267502" cy="13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8458740" y="2684519"/>
            <a:ext cx="11356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Подписывайтесь!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842894" y="3184346"/>
            <a:ext cx="6198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45861" r="39834" b="20729"/>
          <a:stretch/>
        </p:blipFill>
        <p:spPr bwMode="auto">
          <a:xfrm>
            <a:off x="8458740" y="3208199"/>
            <a:ext cx="2078181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FA7D652-DF69-8E52-CB41-F40D3222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12" y="3747436"/>
            <a:ext cx="1565839" cy="15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C7C2C1-66E4-0E1F-9F29-5CF8E0EB7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56" y="20552"/>
            <a:ext cx="12260719" cy="68534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2445" y="1167118"/>
            <a:ext cx="6677776" cy="521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89" b="1" dirty="0">
                <a:solidFill>
                  <a:schemeClr val="bg1"/>
                </a:solidFill>
                <a:latin typeface="Circe"/>
              </a:rPr>
              <a:t>КТО МОЖЕТ ПОЛУЧИТЬ ПОДДЕРЖКУ?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1316" y="2306988"/>
            <a:ext cx="805734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и средние компании, осуществляющие свою деятельность на территории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Новгородской области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Компании, которые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опыт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экспортной деятельности,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еще только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планируют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выход на зарубежные рынки</a:t>
            </a:r>
          </a:p>
        </p:txBody>
      </p:sp>
      <p:pic>
        <p:nvPicPr>
          <p:cNvPr id="7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7" y="5495252"/>
            <a:ext cx="12190420" cy="13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E7C2EB5-A3F9-EFA8-661D-F4E1DACC0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97227"/>
              </p:ext>
            </p:extLst>
          </p:nvPr>
        </p:nvGraphicFramePr>
        <p:xfrm>
          <a:off x="351458" y="2521153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54692" imgH="354543" progId="CorelDraw.Graphic.22">
                  <p:embed/>
                </p:oleObj>
              </mc:Choice>
              <mc:Fallback>
                <p:oleObj name="CorelDRAW" r:id="rId4" imgW="254692" imgH="354543" progId="CorelDraw.Graphic.22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B898C850-6779-4975-9BA3-FED7A963B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458" y="2521153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953A974-AD3D-9930-677E-03247B60A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87259"/>
              </p:ext>
            </p:extLst>
          </p:nvPr>
        </p:nvGraphicFramePr>
        <p:xfrm>
          <a:off x="351458" y="3735993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54692" imgH="354543" progId="CorelDraw.Graphic.22">
                  <p:embed/>
                </p:oleObj>
              </mc:Choice>
              <mc:Fallback>
                <p:oleObj name="CorelDRAW" r:id="rId4" imgW="254692" imgH="354543" progId="CorelDraw.Graphic.22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B898C850-6779-4975-9BA3-FED7A963B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458" y="3735993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5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178034" y="1183547"/>
            <a:ext cx="6365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B898C850-6779-4975-9BA3-FED7A963B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994240"/>
              </p:ext>
            </p:extLst>
          </p:nvPr>
        </p:nvGraphicFramePr>
        <p:xfrm>
          <a:off x="311352" y="2184060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52" y="2184060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3F458BFF-B4ED-48F2-8E5A-8D8C0923B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69902"/>
              </p:ext>
            </p:extLst>
          </p:nvPr>
        </p:nvGraphicFramePr>
        <p:xfrm>
          <a:off x="290665" y="2727434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665" y="2727434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383970" y="2090371"/>
            <a:ext cx="113568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Семинары,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мастер-классы по тематике ВЭД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Конференции, «Час с Торгпредом»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Клуб экспортеров, чат экспортеров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программы*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D411681E-2D3E-4F74-A657-DA5326B64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11276"/>
              </p:ext>
            </p:extLst>
          </p:nvPr>
        </p:nvGraphicFramePr>
        <p:xfrm>
          <a:off x="302541" y="2445536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54692" imgH="354543" progId="CorelDraw.Graphic.22">
                  <p:embed/>
                </p:oleObj>
              </mc:Choice>
              <mc:Fallback>
                <p:oleObj name="CorelDRAW" r:id="rId6" imgW="254692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41" y="2445536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178034" y="4994398"/>
            <a:ext cx="11356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со стороны Центра – 80%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C09AE1E-F755-405F-879C-FD913EF38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790"/>
              </p:ext>
            </p:extLst>
          </p:nvPr>
        </p:nvGraphicFramePr>
        <p:xfrm>
          <a:off x="5688144" y="1123380"/>
          <a:ext cx="7334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33435" imgH="612435" progId="CorelDraw.Graphic.22">
                  <p:embed/>
                </p:oleObj>
              </mc:Choice>
              <mc:Fallback>
                <p:oleObj name="CorelDRAW" r:id="rId7" imgW="733435" imgH="61243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8144" y="1123380"/>
                        <a:ext cx="7334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502" y="5510212"/>
            <a:ext cx="12267502" cy="13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933853" y="2653638"/>
            <a:ext cx="11356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ПРОГРАММА МЕРОПРИЯТИЙ ЦЕНТРА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856460" y="3085896"/>
            <a:ext cx="6198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ГРУППЕ В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VK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НА САЙТЕ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1" t="45861" r="39834" b="20729"/>
          <a:stretch/>
        </p:blipFill>
        <p:spPr bwMode="auto">
          <a:xfrm>
            <a:off x="5849677" y="3441189"/>
            <a:ext cx="2078181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8" t="26518" r="3385" b="30401"/>
          <a:stretch/>
        </p:blipFill>
        <p:spPr bwMode="auto">
          <a:xfrm>
            <a:off x="9973519" y="3453430"/>
            <a:ext cx="2038834" cy="3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7544172-5511-60E9-B791-FC1B3937E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77594"/>
              </p:ext>
            </p:extLst>
          </p:nvPr>
        </p:nvGraphicFramePr>
        <p:xfrm>
          <a:off x="297783" y="2982386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3F458BFF-B4ED-48F2-8E5A-8D8C0923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783" y="2982386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9FA7D652-DF69-8E52-CB41-F40D32226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17" y="3868576"/>
            <a:ext cx="1565839" cy="15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D2B3912-4A73-E95B-3706-2074B636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58" y="3824963"/>
            <a:ext cx="1565838" cy="15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35" y="0"/>
            <a:ext cx="1228394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203200" y="990600"/>
            <a:ext cx="6769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ИНОСТРАННЫХ </a:t>
            </a: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602407" y="2568332"/>
            <a:ext cx="1004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иностранных покупателей, организация онлайн-переговоров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1644DF48-7C0A-402B-AE5E-276DDD937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00940"/>
              </p:ext>
            </p:extLst>
          </p:nvPr>
        </p:nvGraphicFramePr>
        <p:xfrm>
          <a:off x="330200" y="3192626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85C5FA8-EA75-4901-BEA9-57818ABCA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3192626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B898C850-6779-4975-9BA3-FED7A963B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45501"/>
              </p:ext>
            </p:extLst>
          </p:nvPr>
        </p:nvGraphicFramePr>
        <p:xfrm>
          <a:off x="330200" y="3481371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2C0FBD7E-1846-4066-898B-6AE2F9E2D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3481371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9E5128D-6385-486A-B348-9A4E9FC37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7389"/>
              </p:ext>
            </p:extLst>
          </p:nvPr>
        </p:nvGraphicFramePr>
        <p:xfrm>
          <a:off x="336549" y="3747402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54692" imgH="354543" progId="CorelDraw.Graphic.22">
                  <p:embed/>
                </p:oleObj>
              </mc:Choice>
              <mc:Fallback>
                <p:oleObj name="CorelDRAW" r:id="rId6" imgW="254692" imgH="354543" progId="CorelDraw.Graphic.22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2FE64CCE-F9AB-4568-B7A5-0821FD204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49" y="3747402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58800" y="3136565"/>
            <a:ext cx="10045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Подбираем потенциальных иностранных партнеров</a:t>
            </a:r>
          </a:p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Организуем онлайн переговоры с предоставлением переводчика</a:t>
            </a:r>
          </a:p>
          <a:p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экспортного контракта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7F2598F-BF93-498B-A003-1E8A381EC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32902"/>
              </p:ext>
            </p:extLst>
          </p:nvPr>
        </p:nvGraphicFramePr>
        <p:xfrm>
          <a:off x="-66513" y="2663755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934507" imgH="354543" progId="CorelDraw.Graphic.22">
                  <p:embed/>
                </p:oleObj>
              </mc:Choice>
              <mc:Fallback>
                <p:oleObj name="CorelDRAW" r:id="rId7" imgW="934507" imgH="354543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76CBD72-E6E1-42ED-BFDF-E4B76CE23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6513" y="2663755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B97E2518-4A1C-4309-B140-D73E0B1B3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95816"/>
              </p:ext>
            </p:extLst>
          </p:nvPr>
        </p:nvGraphicFramePr>
        <p:xfrm>
          <a:off x="5763816" y="1052772"/>
          <a:ext cx="6556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655879" imgH="655976" progId="CorelDraw.Graphic.22">
                  <p:embed/>
                </p:oleObj>
              </mc:Choice>
              <mc:Fallback>
                <p:oleObj name="CorelDRAW" r:id="rId9" imgW="655879" imgH="655976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3816" y="1052772"/>
                        <a:ext cx="655637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35" y="5510212"/>
            <a:ext cx="12283940" cy="13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09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0" y="1018443"/>
            <a:ext cx="73269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</a:t>
            </a:r>
          </a:p>
          <a:p>
            <a:r>
              <a:rPr lang="ru-RU" sz="2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БИЗНЕС-МИССИИ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0287"/>
            <a:ext cx="1189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переговоров с потенциальными иностранными покупателями </a:t>
            </a:r>
          </a:p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иностранного государства с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заключения экспортного контракта</a:t>
            </a: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9E5128D-6385-486A-B348-9A4E9FC37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082894"/>
              </p:ext>
            </p:extLst>
          </p:nvPr>
        </p:nvGraphicFramePr>
        <p:xfrm>
          <a:off x="336549" y="3445398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A9E5128D-6385-486A-B348-9A4E9FC37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49" y="3445398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06413" y="3367557"/>
            <a:ext cx="10878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Планируются бизнес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миссии в Азербайджан, Узбекистан, Туркменистан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E1D027BA-B3E1-4B02-A5A9-B5E3BC644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925857"/>
              </p:ext>
            </p:extLst>
          </p:nvPr>
        </p:nvGraphicFramePr>
        <p:xfrm>
          <a:off x="-66513" y="2211469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934507" imgH="354543" progId="CorelDraw.Graphic.22">
                  <p:embed/>
                </p:oleObj>
              </mc:Choice>
              <mc:Fallback>
                <p:oleObj name="CorelDRAW" r:id="rId5" imgW="934507" imgH="354543" progId="CorelDraw.Graphic.22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DEC520ED-17DB-48D5-96FC-B5AA2875C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6513" y="2211469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CD01F474-6161-496F-A7EB-3E2AA29BA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286679"/>
              </p:ext>
            </p:extLst>
          </p:nvPr>
        </p:nvGraphicFramePr>
        <p:xfrm>
          <a:off x="5838031" y="1120675"/>
          <a:ext cx="515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516564" imgH="641143" progId="CorelDraw.Graphic.22">
                  <p:embed/>
                </p:oleObj>
              </mc:Choice>
              <mc:Fallback>
                <p:oleObj name="CorelDRAW" r:id="rId7" imgW="516564" imgH="6411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8031" y="1120675"/>
                        <a:ext cx="5159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497512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12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96322" y="982211"/>
            <a:ext cx="65918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ИНОСТРАННЫХ </a:t>
            </a:r>
          </a:p>
          <a:p>
            <a:r>
              <a:rPr lang="ru-RU" sz="25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5500"/>
            <a:ext cx="11890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встреч с потенциальными иностранными покупателями на территории Новгородской области</a:t>
            </a:r>
          </a:p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или актуализация коммерческого предложения</a:t>
            </a:r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3F458BFF-B4ED-48F2-8E5A-8D8C0923B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859881"/>
              </p:ext>
            </p:extLst>
          </p:nvPr>
        </p:nvGraphicFramePr>
        <p:xfrm>
          <a:off x="388936" y="3481800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3F458BFF-B4ED-48F2-8E5A-8D8C0923B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936" y="3481800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58800" y="3417633"/>
            <a:ext cx="113568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irce"/>
              </a:rPr>
              <a:t>Цель</a:t>
            </a:r>
            <a:r>
              <a:rPr lang="ru-RU" sz="1800" b="1" dirty="0">
                <a:solidFill>
                  <a:srgbClr val="002060"/>
                </a:solidFill>
                <a:latin typeface="Circe"/>
              </a:rPr>
              <a:t> – организация переговоров и </a:t>
            </a:r>
            <a:r>
              <a:rPr lang="ru-RU" sz="1800" b="1" u="sng" dirty="0">
                <a:solidFill>
                  <a:srgbClr val="002060"/>
                </a:solidFill>
                <a:latin typeface="Circe"/>
              </a:rPr>
              <a:t>показа производства, демонстрации продукции компаний нашего региона.</a:t>
            </a:r>
          </a:p>
          <a:p>
            <a:endParaRPr lang="ru-RU" dirty="0">
              <a:solidFill>
                <a:srgbClr val="002060"/>
              </a:solidFill>
              <a:latin typeface="Circe"/>
            </a:endParaRPr>
          </a:p>
          <a:p>
            <a:r>
              <a:rPr lang="ru-RU" dirty="0">
                <a:solidFill>
                  <a:srgbClr val="002060"/>
                </a:solidFill>
                <a:latin typeface="Circe"/>
              </a:rPr>
              <a:t>Планируется прием представителей иностранных компаний из Китая и Марокко.</a:t>
            </a:r>
            <a:endParaRPr lang="ru-RU" i="1" dirty="0">
              <a:solidFill>
                <a:srgbClr val="002060"/>
              </a:solidFill>
              <a:latin typeface="Circe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864CEFB1-D06A-45B8-8F4F-C99F74B0D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98632"/>
              </p:ext>
            </p:extLst>
          </p:nvPr>
        </p:nvGraphicFramePr>
        <p:xfrm>
          <a:off x="402428" y="4037436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864CEFB1-D06A-45B8-8F4F-C99F74B0D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428" y="4037436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2431431-1B56-424B-B2AF-5E112824C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9685"/>
              </p:ext>
            </p:extLst>
          </p:nvPr>
        </p:nvGraphicFramePr>
        <p:xfrm>
          <a:off x="-62617" y="2189303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934507" imgH="354543" progId="CorelDraw.Graphic.22">
                  <p:embed/>
                </p:oleObj>
              </mc:Choice>
              <mc:Fallback>
                <p:oleObj name="CorelDRAW" r:id="rId6" imgW="934507" imgH="354543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76CBD72-E6E1-42ED-BFDF-E4B76CE23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2617" y="2189303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3DD73FD-9CAB-42B3-92DA-92CA1D09B9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490039"/>
              </p:ext>
            </p:extLst>
          </p:nvPr>
        </p:nvGraphicFramePr>
        <p:xfrm>
          <a:off x="-61986" y="2847029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934507" imgH="354543" progId="CorelDraw.Graphic.22">
                  <p:embed/>
                </p:oleObj>
              </mc:Choice>
              <mc:Fallback>
                <p:oleObj name="CorelDRAW" r:id="rId8" imgW="934507" imgH="354543" progId="CorelDraw.Graphic.22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6750252B-2073-4678-BC6D-18967FDB9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1986" y="2847029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3426DD7-446C-411D-8D3A-8FE8B684D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89772"/>
              </p:ext>
            </p:extLst>
          </p:nvPr>
        </p:nvGraphicFramePr>
        <p:xfrm>
          <a:off x="5796086" y="1102162"/>
          <a:ext cx="515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516564" imgH="641143" progId="CorelDraw.Graphic.22">
                  <p:embed/>
                </p:oleObj>
              </mc:Choice>
              <mc:Fallback>
                <p:oleObj name="CorelDRAW" r:id="rId9" imgW="516564" imgH="6411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6086" y="1102162"/>
                        <a:ext cx="51593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501822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5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2" y="12964"/>
            <a:ext cx="12327830" cy="6882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203200" y="990600"/>
            <a:ext cx="6769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</a:p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ЭКСПОРТНОГО КОНТРАКТА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738B9-8526-41ED-9905-23FEA5BF5F3F}"/>
              </a:ext>
            </a:extLst>
          </p:cNvPr>
          <p:cNvSpPr txBox="1"/>
          <p:nvPr/>
        </p:nvSpPr>
        <p:spPr>
          <a:xfrm>
            <a:off x="558800" y="2095500"/>
            <a:ext cx="1004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или правовая экспертиза контракта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E3E52-F25B-48A9-A85B-8948B8ACE14B}"/>
              </a:ext>
            </a:extLst>
          </p:cNvPr>
          <p:cNvSpPr txBox="1"/>
          <p:nvPr/>
        </p:nvSpPr>
        <p:spPr>
          <a:xfrm>
            <a:off x="558800" y="2616200"/>
            <a:ext cx="10174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Перевод контракта, упаковки товара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условий и расчет логистики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переговоров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документов в рамках прохождения таможенных процедур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Хранение продукции за рубежом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85C5FA8-EA75-4901-BEA9-57818ABCA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38797"/>
              </p:ext>
            </p:extLst>
          </p:nvPr>
        </p:nvGraphicFramePr>
        <p:xfrm>
          <a:off x="330200" y="2680897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4692" imgH="354543" progId="CorelDraw.Graphic.22">
                  <p:embed/>
                </p:oleObj>
              </mc:Choice>
              <mc:Fallback>
                <p:oleObj name="CorelDRAW" r:id="rId3" imgW="254692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2680897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C0FBD7E-1846-4066-898B-6AE2F9E2D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47901"/>
              </p:ext>
            </p:extLst>
          </p:nvPr>
        </p:nvGraphicFramePr>
        <p:xfrm>
          <a:off x="330200" y="2969642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54692" imgH="354543" progId="CorelDraw.Graphic.22">
                  <p:embed/>
                </p:oleObj>
              </mc:Choice>
              <mc:Fallback>
                <p:oleObj name="CorelDRAW" r:id="rId5" imgW="254692" imgH="354543" progId="CorelDraw.Graphic.22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985C5FA8-EA75-4901-BEA9-57818ABCA3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2969642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0B5C222-FFDB-46D1-9730-9D6056B7B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24357"/>
              </p:ext>
            </p:extLst>
          </p:nvPr>
        </p:nvGraphicFramePr>
        <p:xfrm>
          <a:off x="350042" y="3518241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54692" imgH="354543" progId="CorelDraw.Graphic.22">
                  <p:embed/>
                </p:oleObj>
              </mc:Choice>
              <mc:Fallback>
                <p:oleObj name="CorelDRAW" r:id="rId6" imgW="254692" imgH="354543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2C0FBD7E-1846-4066-898B-6AE2F9E2D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2" y="3518241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FE64CCE-F9AB-4568-B7A5-0821FD204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02419"/>
              </p:ext>
            </p:extLst>
          </p:nvPr>
        </p:nvGraphicFramePr>
        <p:xfrm>
          <a:off x="336549" y="3235673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254692" imgH="354543" progId="CorelDraw.Graphic.22">
                  <p:embed/>
                </p:oleObj>
              </mc:Choice>
              <mc:Fallback>
                <p:oleObj name="CorelDRAW" r:id="rId7" imgW="254692" imgH="354543" progId="CorelDraw.Graphic.2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B0B5C222-FFDB-46D1-9730-9D6056B7B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49" y="3235673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7AFE195-0890-44D7-B7FA-C7BF43DFC0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77027"/>
              </p:ext>
            </p:extLst>
          </p:nvPr>
        </p:nvGraphicFramePr>
        <p:xfrm>
          <a:off x="343693" y="3776229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54692" imgH="354543" progId="CorelDraw.Graphic.22">
                  <p:embed/>
                </p:oleObj>
              </mc:Choice>
              <mc:Fallback>
                <p:oleObj name="CorelDRAW" r:id="rId8" imgW="254692" imgH="354543" progId="CorelDraw.Graphic.2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B0B5C222-FFDB-46D1-9730-9D6056B7B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693" y="3776229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250805AB-2B88-4157-A987-E69E9DE4B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34424"/>
              </p:ext>
            </p:extLst>
          </p:nvPr>
        </p:nvGraphicFramePr>
        <p:xfrm>
          <a:off x="350042" y="4063411"/>
          <a:ext cx="169864" cy="23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254692" imgH="354543" progId="CorelDraw.Graphic.22">
                  <p:embed/>
                </p:oleObj>
              </mc:Choice>
              <mc:Fallback>
                <p:oleObj name="CorelDRAW" r:id="rId9" imgW="254692" imgH="354543" progId="CorelDraw.Graphic.22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D7AFE195-0890-44D7-B7FA-C7BF43DFC0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042" y="4063411"/>
                        <a:ext cx="169864" cy="236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8BC9E09-37A0-4A34-B186-130A138B9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99685"/>
              </p:ext>
            </p:extLst>
          </p:nvPr>
        </p:nvGraphicFramePr>
        <p:xfrm>
          <a:off x="-62617" y="2189303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934507" imgH="354543" progId="CorelDraw.Graphic.22">
                  <p:embed/>
                </p:oleObj>
              </mc:Choice>
              <mc:Fallback>
                <p:oleObj name="CorelDRAW" r:id="rId10" imgW="934507" imgH="354543" progId="CorelDraw.Graphic.22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576CBD72-E6E1-42ED-BFDF-E4B76CE231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62617" y="2189303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B84AC26-B561-45B3-AD23-EE789D180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66146"/>
              </p:ext>
            </p:extLst>
          </p:nvPr>
        </p:nvGraphicFramePr>
        <p:xfrm>
          <a:off x="5732083" y="1085975"/>
          <a:ext cx="582991" cy="69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276041" imgH="3883701" progId="CorelDraw.Graphic.22">
                  <p:embed/>
                </p:oleObj>
              </mc:Choice>
              <mc:Fallback>
                <p:oleObj name="CorelDRAW" r:id="rId12" imgW="3276041" imgH="38837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32083" y="1085975"/>
                        <a:ext cx="582991" cy="690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547678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2" y="12964"/>
            <a:ext cx="12327830" cy="6882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203200" y="1236821"/>
            <a:ext cx="6769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738B9-8526-41ED-9905-23FEA5BF5F3F}"/>
              </a:ext>
            </a:extLst>
          </p:cNvPr>
          <p:cNvSpPr txBox="1"/>
          <p:nvPr/>
        </p:nvSpPr>
        <p:spPr>
          <a:xfrm>
            <a:off x="558800" y="2095500"/>
            <a:ext cx="10045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сертификации продукции, производственного процесса в соответствие с требованиями, необходимыми для экспорта товаров</a:t>
            </a:r>
          </a:p>
          <a:p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E3E52-F25B-48A9-A85B-8948B8ACE14B}"/>
              </a:ext>
            </a:extLst>
          </p:cNvPr>
          <p:cNvSpPr txBox="1"/>
          <p:nvPr/>
        </p:nvSpPr>
        <p:spPr>
          <a:xfrm>
            <a:off x="696822" y="3218884"/>
            <a:ext cx="10174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Центр оплачивает 80% стоимости сертификации.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–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рублей.</a:t>
            </a:r>
          </a:p>
          <a:p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Условие: наличие заключенного экспортного контракта, предусматривающего обязанности  компании по сертификации</a:t>
            </a:r>
          </a:p>
          <a:p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8BC9E09-37A0-4A34-B186-130A138B9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61376"/>
              </p:ext>
            </p:extLst>
          </p:nvPr>
        </p:nvGraphicFramePr>
        <p:xfrm>
          <a:off x="-62617" y="2189303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34507" imgH="354543" progId="CorelDraw.Graphic.22">
                  <p:embed/>
                </p:oleObj>
              </mc:Choice>
              <mc:Fallback>
                <p:oleObj name="CorelDRAW" r:id="rId3" imgW="934507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2617" y="2189303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B84AC26-B561-45B3-AD23-EE789D180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93347"/>
              </p:ext>
            </p:extLst>
          </p:nvPr>
        </p:nvGraphicFramePr>
        <p:xfrm>
          <a:off x="5732083" y="1085975"/>
          <a:ext cx="582991" cy="69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276041" imgH="3883701" progId="CorelDraw.Graphic.22">
                  <p:embed/>
                </p:oleObj>
              </mc:Choice>
              <mc:Fallback>
                <p:oleObj name="CorelDRAW" r:id="rId5" imgW="3276041" imgH="3883701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2083" y="1085975"/>
                        <a:ext cx="582991" cy="690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2" y="5547678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3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9E45CD-67EC-43EC-ABC5-BE52EB7F5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2" y="4575"/>
            <a:ext cx="12260719" cy="6845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4045F-5EA1-4709-B06F-CD8FCF568896}"/>
              </a:ext>
            </a:extLst>
          </p:cNvPr>
          <p:cNvSpPr txBox="1"/>
          <p:nvPr/>
        </p:nvSpPr>
        <p:spPr>
          <a:xfrm>
            <a:off x="178034" y="1175516"/>
            <a:ext cx="6010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9436-896B-49A5-A364-B8692419F96D}"/>
              </a:ext>
            </a:extLst>
          </p:cNvPr>
          <p:cNvSpPr txBox="1"/>
          <p:nvPr/>
        </p:nvSpPr>
        <p:spPr>
          <a:xfrm>
            <a:off x="558800" y="2095500"/>
            <a:ext cx="1189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 транспортировки продукции в целях экспорта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D92C3-A97E-48D8-88A0-45D75445EA64}"/>
              </a:ext>
            </a:extLst>
          </p:cNvPr>
          <p:cNvSpPr txBox="1"/>
          <p:nvPr/>
        </p:nvSpPr>
        <p:spPr>
          <a:xfrm>
            <a:off x="558800" y="2811387"/>
            <a:ext cx="113568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Центр оплачивает 80% стоимости логистики до границы РФ с иностранным государством.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–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00 000 рублей.</a:t>
            </a: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Условие: наличие заключенного экспортного контракта, предусматривающего обязанности  компании по осуществлению транспортировки продукции иностранному покупателю.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5F0AAB5C-F23C-4A29-9C3E-27F7F90B3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27319"/>
              </p:ext>
            </p:extLst>
          </p:nvPr>
        </p:nvGraphicFramePr>
        <p:xfrm>
          <a:off x="-83891" y="2193739"/>
          <a:ext cx="625313" cy="2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34507" imgH="354543" progId="CorelDraw.Graphic.22">
                  <p:embed/>
                </p:oleObj>
              </mc:Choice>
              <mc:Fallback>
                <p:oleObj name="CorelDRAW" r:id="rId3" imgW="934507" imgH="35454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3891" y="2193739"/>
                        <a:ext cx="625313" cy="2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0FAD3A9-1F26-4A9E-8A40-6A7959721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93021"/>
              </p:ext>
            </p:extLst>
          </p:nvPr>
        </p:nvGraphicFramePr>
        <p:xfrm>
          <a:off x="5692907" y="1084393"/>
          <a:ext cx="7239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23860" imgH="674157" progId="CorelDraw.Graphic.22">
                  <p:embed/>
                </p:oleObj>
              </mc:Choice>
              <mc:Fallback>
                <p:oleObj name="CorelDRAW" r:id="rId5" imgW="723860" imgH="674157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2907" y="1084393"/>
                        <a:ext cx="723900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E:\POZITIV\эккон\ИМИДЖ гОНЧАРОВА\центр поддержки экспорта\полос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5510212"/>
            <a:ext cx="12241213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07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465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Circe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 Katerina</dc:creator>
  <cp:lastModifiedBy>Петрова Елена Валерьевна</cp:lastModifiedBy>
  <cp:revision>42</cp:revision>
  <cp:lastPrinted>2021-09-01T12:49:54Z</cp:lastPrinted>
  <dcterms:created xsi:type="dcterms:W3CDTF">2021-08-25T09:02:02Z</dcterms:created>
  <dcterms:modified xsi:type="dcterms:W3CDTF">2024-02-26T08:52:17Z</dcterms:modified>
</cp:coreProperties>
</file>