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23"/>
  </p:notesMasterIdLst>
  <p:sldIdLst>
    <p:sldId id="256" r:id="rId2"/>
    <p:sldId id="257" r:id="rId3"/>
    <p:sldId id="260" r:id="rId4"/>
    <p:sldId id="258" r:id="rId5"/>
    <p:sldId id="272" r:id="rId6"/>
    <p:sldId id="271" r:id="rId7"/>
    <p:sldId id="259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7" r:id="rId17"/>
    <p:sldId id="269" r:id="rId18"/>
    <p:sldId id="270" r:id="rId19"/>
    <p:sldId id="275" r:id="rId20"/>
    <p:sldId id="276" r:id="rId21"/>
    <p:sldId id="273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>
        <p:scale>
          <a:sx n="70" d="100"/>
          <a:sy n="70" d="100"/>
        </p:scale>
        <p:origin x="-138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09362A-EC28-47BF-AF1E-5605F8D25810}" type="datetimeFigureOut">
              <a:rPr lang="ru-RU" smtClean="0"/>
              <a:t>04.06.2018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00D3BE-1BC8-4BE5-AED6-074F8E13FF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246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167AB-537B-4590-AE2B-72AF46033775}" type="datetime1">
              <a:rPr lang="ru-RU" smtClean="0"/>
              <a:t>04.06.2018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527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FC645-4137-4B65-9BA7-B28E48F2DA10}" type="datetime1">
              <a:rPr lang="ru-RU" smtClean="0"/>
              <a:t>04.06.2018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9535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38E51-DF02-49CF-AF34-D42478E6C780}" type="datetime1">
              <a:rPr lang="ru-RU" smtClean="0"/>
              <a:t>04.06.2018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5893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5932F-837A-4206-BFE9-E27C2B79AFFD}" type="datetime1">
              <a:rPr lang="ru-RU" smtClean="0"/>
              <a:t>04.06.2018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039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C169A-DFEF-479B-8072-675D51DAD146}" type="datetime1">
              <a:rPr lang="ru-RU" smtClean="0"/>
              <a:t>04.06.2018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520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9B3D2-8FA7-4DB0-B09E-518AA66749FD}" type="datetime1">
              <a:rPr lang="ru-RU" smtClean="0"/>
              <a:t>04.06.2018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285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4914D-CA9B-46A1-8A3C-942017FB2BEB}" type="datetime1">
              <a:rPr lang="ru-RU" smtClean="0"/>
              <a:t>04.06.2018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5208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C456F-F7C1-44F9-AC79-1DAEE870266C}" type="datetime1">
              <a:rPr lang="ru-RU" smtClean="0"/>
              <a:t>04.06.2018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895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4920E-A754-4156-B387-D20CB5F5FDF6}" type="datetime1">
              <a:rPr lang="ru-RU" smtClean="0"/>
              <a:t>04.06.2018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609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360C1-53D0-498A-B52F-7428C3685E68}" type="datetime1">
              <a:rPr lang="ru-RU" smtClean="0"/>
              <a:t>04.06.2018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128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E3480-CD8C-429B-8951-AABFCD4C64BB}" type="datetime1">
              <a:rPr lang="ru-RU" smtClean="0"/>
              <a:t>04.06.2018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276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5000"/>
            <a:lum/>
          </a:blip>
          <a:srcRect/>
          <a:stretch>
            <a:fillRect l="-2200000" r="-22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C5C18-6F45-4894-8A47-F9137B3BAAD3}" type="datetime1">
              <a:rPr lang="ru-RU" smtClean="0"/>
              <a:t>04.06.2018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822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5.pn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oleObject" Target="../embeddings/oleObject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116632"/>
            <a:ext cx="3168352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3874"/>
            <a:ext cx="2275373" cy="604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659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4266723"/>
              </p:ext>
            </p:extLst>
          </p:nvPr>
        </p:nvGraphicFramePr>
        <p:xfrm>
          <a:off x="-5684" y="2060941"/>
          <a:ext cx="4735400" cy="39603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7" name="PDF" r:id="rId3" imgW="0" imgH="0" progId="FoxitReader.Document">
                  <p:embed/>
                </p:oleObj>
              </mc:Choice>
              <mc:Fallback>
                <p:oleObj name="PDF" r:id="rId3" imgW="0" imgH="0" progId="FoxitReader.Document">
                  <p:embed/>
                  <p:pic>
                    <p:nvPicPr>
                      <p:cNvPr id="0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684" y="2060941"/>
                        <a:ext cx="4735400" cy="39603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2948149"/>
              </p:ext>
            </p:extLst>
          </p:nvPr>
        </p:nvGraphicFramePr>
        <p:xfrm>
          <a:off x="585704" y="1412776"/>
          <a:ext cx="8201891" cy="51816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8201891"/>
              </a:tblGrid>
              <a:tr h="471054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4. «Участок  2 рядом с ОАО «УИК»»</a:t>
                      </a:r>
                      <a:endParaRPr lang="ru-RU" sz="2800" dirty="0"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5667637"/>
              </p:ext>
            </p:extLst>
          </p:nvPr>
        </p:nvGraphicFramePr>
        <p:xfrm>
          <a:off x="4788024" y="404664"/>
          <a:ext cx="3960440" cy="86409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960440"/>
              </a:tblGrid>
              <a:tr h="864096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Инвестиционные площадки</a:t>
                      </a:r>
                      <a:endParaRPr lang="ru-RU" sz="24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4644008" y="1628800"/>
            <a:ext cx="4295274" cy="4752950"/>
          </a:xfrm>
          <a:prstGeom prst="rect">
            <a:avLst/>
          </a:prstGeom>
        </p:spPr>
        <p:txBody>
          <a:bodyPr wrap="square" lIns="54000" rIns="5400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hlink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hlink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hlink"/>
                </a:solidFill>
              </a:rPr>
              <a:t>Владелец</a:t>
            </a:r>
            <a:r>
              <a:rPr lang="en-US" sz="1400" b="1" dirty="0" smtClean="0">
                <a:solidFill>
                  <a:schemeClr val="hlink"/>
                </a:solidFill>
              </a:rPr>
              <a:t>:</a:t>
            </a:r>
            <a:r>
              <a:rPr lang="ru-RU" sz="1400" b="1" dirty="0" smtClean="0">
                <a:solidFill>
                  <a:schemeClr val="hlink"/>
                </a:solidFill>
              </a:rPr>
              <a:t> </a:t>
            </a:r>
            <a:r>
              <a:rPr lang="ru-RU" sz="1400" dirty="0" smtClean="0"/>
              <a:t> Угловское городское поселение</a:t>
            </a:r>
            <a:r>
              <a:rPr lang="en-US" sz="1400" dirty="0" smtClean="0"/>
              <a:t>;</a:t>
            </a:r>
            <a:endParaRPr lang="ru-RU" sz="1400" b="1" dirty="0" smtClean="0">
              <a:solidFill>
                <a:schemeClr val="hlink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hlink"/>
                </a:solidFill>
              </a:rPr>
              <a:t>Положение участка</a:t>
            </a:r>
            <a:r>
              <a:rPr lang="en-US" sz="1400" b="1" dirty="0" smtClean="0">
                <a:solidFill>
                  <a:schemeClr val="hlink"/>
                </a:solidFill>
              </a:rPr>
              <a:t>:</a:t>
            </a:r>
            <a:r>
              <a:rPr lang="ru-RU" sz="1400" dirty="0" smtClean="0"/>
              <a:t> Угловское городское поселение, п. Угловка, п. Первомайский, справа от ОАО «УИК»</a:t>
            </a:r>
            <a:r>
              <a:rPr lang="en-US" sz="1400" dirty="0" smtClean="0"/>
              <a:t>;</a:t>
            </a:r>
            <a:endParaRPr lang="ru-RU" sz="1400" b="1" dirty="0" smtClean="0">
              <a:solidFill>
                <a:schemeClr val="hlink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hlink"/>
                </a:solidFill>
              </a:rPr>
              <a:t>Партнер по переговорам</a:t>
            </a:r>
            <a:r>
              <a:rPr lang="en-US" sz="1400" b="1" dirty="0" smtClean="0">
                <a:solidFill>
                  <a:schemeClr val="hlink"/>
                </a:solidFill>
              </a:rPr>
              <a:t>:</a:t>
            </a:r>
            <a:r>
              <a:rPr lang="ru-RU" sz="1400" dirty="0" smtClean="0">
                <a:solidFill>
                  <a:srgbClr val="000000"/>
                </a:solidFill>
              </a:rPr>
              <a:t> Заместитель Главы администрации района по экономическому развитию, председатель комитета финансов Васильева Татьяна Васильевна, 8(81657)21439</a:t>
            </a:r>
            <a:endParaRPr lang="ru-RU" sz="1400" b="1" dirty="0" smtClean="0">
              <a:solidFill>
                <a:schemeClr val="hlink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dirty="0" smtClean="0">
                <a:solidFill>
                  <a:schemeClr val="hlink"/>
                </a:solidFill>
              </a:rPr>
              <a:t> </a:t>
            </a:r>
            <a:r>
              <a:rPr lang="ru-RU" sz="1400" dirty="0" smtClean="0"/>
              <a:t>Глава Угловского городского поселения Стекольников Александр Владимирович., 8(81657)26114, 26219</a:t>
            </a:r>
            <a:r>
              <a:rPr lang="en-US" sz="1400" dirty="0" smtClean="0"/>
              <a:t>;</a:t>
            </a:r>
            <a:endParaRPr lang="ru-RU" sz="1400" b="1" dirty="0" smtClean="0">
              <a:solidFill>
                <a:schemeClr val="hlink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hlink"/>
                </a:solidFill>
              </a:rPr>
              <a:t>Описание территории</a:t>
            </a:r>
            <a:r>
              <a:rPr lang="en-US" sz="1400" b="1" dirty="0" smtClean="0">
                <a:solidFill>
                  <a:schemeClr val="hlink"/>
                </a:solidFill>
              </a:rPr>
              <a:t>:</a:t>
            </a:r>
            <a:r>
              <a:rPr lang="ru-RU" sz="1400" dirty="0" smtClean="0">
                <a:solidFill>
                  <a:schemeClr val="hlink"/>
                </a:solidFill>
              </a:rPr>
              <a:t> </a:t>
            </a:r>
            <a:r>
              <a:rPr lang="ru-RU" sz="1400" dirty="0" smtClean="0"/>
              <a:t>производственная деятельность</a:t>
            </a:r>
            <a:r>
              <a:rPr lang="en-US" sz="1400" dirty="0" smtClean="0"/>
              <a:t>;</a:t>
            </a:r>
            <a:endParaRPr lang="ru-RU" sz="14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3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3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3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300" b="1" dirty="0" smtClean="0">
              <a:solidFill>
                <a:schemeClr val="hlink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300" b="1" dirty="0" smtClean="0">
              <a:solidFill>
                <a:schemeClr val="hlink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hlink"/>
                </a:solidFill>
              </a:rPr>
              <a:t>Характеристика инфраструктуры</a:t>
            </a:r>
            <a:r>
              <a:rPr lang="en-US" sz="1400" b="1" dirty="0" smtClean="0">
                <a:solidFill>
                  <a:schemeClr val="hlink"/>
                </a:solidFill>
              </a:rPr>
              <a:t>:</a:t>
            </a:r>
            <a:r>
              <a:rPr lang="ru-RU" sz="1400" dirty="0" smtClean="0">
                <a:solidFill>
                  <a:schemeClr val="hlink"/>
                </a:solidFill>
              </a:rPr>
              <a:t> </a:t>
            </a:r>
            <a:r>
              <a:rPr lang="ru-RU" sz="1400" dirty="0" smtClean="0"/>
              <a:t>газ через 1 м, электроэнергия через 1 м, водоснабжение через 1 м, канализация через 500 м, очистные сооружения через 1000 м</a:t>
            </a:r>
            <a:r>
              <a:rPr lang="en-US" sz="1400" dirty="0" smtClean="0"/>
              <a:t>;</a:t>
            </a:r>
            <a:endParaRPr lang="ru-RU" sz="1400" b="1" dirty="0" smtClean="0">
              <a:solidFill>
                <a:schemeClr val="hlink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hlink"/>
                </a:solidFill>
              </a:rPr>
              <a:t>Условия приобретения</a:t>
            </a:r>
            <a:r>
              <a:rPr lang="en-US" sz="1400" b="1" dirty="0" smtClean="0">
                <a:solidFill>
                  <a:schemeClr val="hlink"/>
                </a:solidFill>
              </a:rPr>
              <a:t>:</a:t>
            </a:r>
            <a:r>
              <a:rPr lang="ru-RU" sz="1400" dirty="0" smtClean="0"/>
              <a:t> аренда, выкуп возможен</a:t>
            </a:r>
            <a:r>
              <a:rPr lang="en-US" sz="1400" dirty="0" smtClean="0"/>
              <a:t>;</a:t>
            </a:r>
            <a:endParaRPr lang="ru-RU" sz="14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hlink"/>
                </a:solidFill>
              </a:rPr>
              <a:t>Здания и сооружения</a:t>
            </a:r>
            <a:r>
              <a:rPr lang="en-US" sz="1400" b="1" dirty="0" smtClean="0">
                <a:solidFill>
                  <a:schemeClr val="hlink"/>
                </a:solidFill>
              </a:rPr>
              <a:t>:</a:t>
            </a:r>
            <a:r>
              <a:rPr lang="ru-RU" sz="1400" dirty="0" smtClean="0"/>
              <a:t> отсутствуют.</a:t>
            </a:r>
            <a:endParaRPr lang="en-US" sz="14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1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567" y="4293096"/>
            <a:ext cx="4041775" cy="1296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35" y="332656"/>
            <a:ext cx="2257425" cy="600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282" y="0"/>
            <a:ext cx="204717" cy="6865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381142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441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7717020"/>
              </p:ext>
            </p:extLst>
          </p:nvPr>
        </p:nvGraphicFramePr>
        <p:xfrm>
          <a:off x="585704" y="1412776"/>
          <a:ext cx="8201891" cy="51816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8201891"/>
              </a:tblGrid>
              <a:tr h="471054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5.«Языково»</a:t>
                      </a:r>
                      <a:endParaRPr lang="ru-RU" sz="2800" dirty="0"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1824585"/>
              </p:ext>
            </p:extLst>
          </p:nvPr>
        </p:nvGraphicFramePr>
        <p:xfrm>
          <a:off x="4788024" y="404664"/>
          <a:ext cx="3960440" cy="86409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960440"/>
              </a:tblGrid>
              <a:tr h="864096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Инвестиционные площадки</a:t>
                      </a:r>
                      <a:endParaRPr lang="ru-RU" sz="24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35" y="332656"/>
            <a:ext cx="2257425" cy="600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1" descr="C:\Users\budaihanovaea\Desktop\Инвестиционные площадки\2016 год\ПЛОЩАДКИ 36+15 ИТОГ\Площадки на 01.12.2016 (36шт)\Языково\Языково, карт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35" y="2060848"/>
            <a:ext cx="3383607" cy="4592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4572000" y="1916832"/>
            <a:ext cx="4319588" cy="47365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1400" b="1" dirty="0" smtClean="0">
              <a:solidFill>
                <a:schemeClr val="hlink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400" b="1" dirty="0" smtClean="0">
                <a:solidFill>
                  <a:schemeClr val="hlink"/>
                </a:solidFill>
              </a:rPr>
              <a:t>Владелец</a:t>
            </a:r>
            <a:r>
              <a:rPr lang="en-US" sz="1400" b="1" dirty="0" smtClean="0">
                <a:solidFill>
                  <a:schemeClr val="hlink"/>
                </a:solidFill>
              </a:rPr>
              <a:t>:</a:t>
            </a:r>
            <a:r>
              <a:rPr lang="ru-RU" sz="1400" b="1" dirty="0" smtClean="0">
                <a:solidFill>
                  <a:schemeClr val="hlink"/>
                </a:solidFill>
              </a:rPr>
              <a:t> </a:t>
            </a:r>
            <a:r>
              <a:rPr lang="ru-RU" sz="1400" dirty="0" smtClean="0"/>
              <a:t> муниципальная собственность</a:t>
            </a:r>
            <a:r>
              <a:rPr lang="en-US" sz="1400" dirty="0" smtClean="0"/>
              <a:t>;</a:t>
            </a:r>
            <a:endParaRPr lang="ru-RU" sz="14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400" b="1" dirty="0" smtClean="0">
                <a:solidFill>
                  <a:schemeClr val="hlink"/>
                </a:solidFill>
              </a:rPr>
              <a:t>Положение участка</a:t>
            </a:r>
            <a:r>
              <a:rPr lang="en-US" sz="1400" b="1" dirty="0" smtClean="0">
                <a:solidFill>
                  <a:schemeClr val="hlink"/>
                </a:solidFill>
              </a:rPr>
              <a:t>:</a:t>
            </a:r>
            <a:r>
              <a:rPr lang="ru-RU" sz="1400" dirty="0" smtClean="0"/>
              <a:t> Угловское городское поселение, </a:t>
            </a:r>
            <a:r>
              <a:rPr lang="ru-RU" sz="1400" dirty="0" err="1" smtClean="0"/>
              <a:t>д.Языково</a:t>
            </a:r>
            <a:r>
              <a:rPr lang="en-US" sz="1400" dirty="0" smtClean="0"/>
              <a:t>;</a:t>
            </a:r>
            <a:endParaRPr lang="ru-RU" sz="14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400" b="1" dirty="0" smtClean="0">
                <a:solidFill>
                  <a:schemeClr val="hlink"/>
                </a:solidFill>
              </a:rPr>
              <a:t>Партнер по переговорам</a:t>
            </a:r>
            <a:r>
              <a:rPr lang="en-US" sz="1400" b="1" dirty="0" smtClean="0">
                <a:solidFill>
                  <a:schemeClr val="hlink"/>
                </a:solidFill>
              </a:rPr>
              <a:t>:</a:t>
            </a:r>
            <a:r>
              <a:rPr lang="ru-RU" sz="1400" dirty="0" smtClean="0">
                <a:solidFill>
                  <a:schemeClr val="hlink"/>
                </a:solidFill>
              </a:rPr>
              <a:t> </a:t>
            </a:r>
            <a:r>
              <a:rPr lang="ru-RU" sz="1400" dirty="0" smtClean="0">
                <a:solidFill>
                  <a:srgbClr val="000000"/>
                </a:solidFill>
              </a:rPr>
              <a:t>Заместитель Главы администрации района по экономическому развитию, председатель комитета финансов Васильева Татьяна Васильевна, 8(81657)21439,</a:t>
            </a:r>
            <a:endParaRPr lang="ru-RU" sz="1400" dirty="0" smtClean="0">
              <a:solidFill>
                <a:schemeClr val="hlink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400" dirty="0" smtClean="0"/>
              <a:t>Глава Угловского городского поселения Стекольников  Александр Владимирович, (881657)26114</a:t>
            </a:r>
            <a:r>
              <a:rPr lang="en-US" sz="1400" dirty="0" smtClean="0"/>
              <a:t>;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400" b="1" dirty="0" smtClean="0">
                <a:solidFill>
                  <a:schemeClr val="hlink"/>
                </a:solidFill>
              </a:rPr>
              <a:t>Описание территории</a:t>
            </a:r>
            <a:r>
              <a:rPr lang="en-US" sz="1400" b="1" dirty="0" smtClean="0">
                <a:solidFill>
                  <a:schemeClr val="hlink"/>
                </a:solidFill>
              </a:rPr>
              <a:t>:</a:t>
            </a:r>
            <a:r>
              <a:rPr lang="ru-RU" sz="1400" dirty="0" smtClean="0">
                <a:solidFill>
                  <a:schemeClr val="hlink"/>
                </a:solidFill>
              </a:rPr>
              <a:t> </a:t>
            </a:r>
            <a:r>
              <a:rPr lang="ru-RU" sz="1400" dirty="0" smtClean="0"/>
              <a:t>для ведения сельского хозяйства</a:t>
            </a:r>
            <a:r>
              <a:rPr lang="en-US" sz="1400" dirty="0" smtClean="0"/>
              <a:t>;</a:t>
            </a:r>
            <a:endParaRPr lang="ru-RU" sz="14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14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14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14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14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1400" b="1" dirty="0" smtClean="0">
              <a:solidFill>
                <a:schemeClr val="hlink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1400" b="1" dirty="0" smtClean="0">
              <a:solidFill>
                <a:schemeClr val="hlink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1400" b="1" dirty="0" smtClean="0">
              <a:solidFill>
                <a:schemeClr val="hlink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1400" b="1" dirty="0" smtClean="0">
              <a:solidFill>
                <a:schemeClr val="hlink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400" b="1" dirty="0" smtClean="0">
                <a:solidFill>
                  <a:schemeClr val="hlink"/>
                </a:solidFill>
              </a:rPr>
              <a:t>Условия приобретения</a:t>
            </a:r>
            <a:r>
              <a:rPr lang="en-US" sz="1400" b="1" dirty="0" smtClean="0">
                <a:solidFill>
                  <a:schemeClr val="hlink"/>
                </a:solidFill>
              </a:rPr>
              <a:t>:</a:t>
            </a:r>
            <a:r>
              <a:rPr lang="ru-RU" sz="1400" dirty="0" smtClean="0"/>
              <a:t> аренда, выкуп возможен</a:t>
            </a:r>
            <a:r>
              <a:rPr lang="en-US" sz="1400" dirty="0" smtClean="0"/>
              <a:t>;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Здания и сооружения</a:t>
            </a:r>
            <a:r>
              <a:rPr lang="en-US" sz="1400" b="1" dirty="0" smtClean="0">
                <a:solidFill>
                  <a:schemeClr val="accent5">
                    <a:lumMod val="50000"/>
                  </a:schemeClr>
                </a:solidFill>
              </a:rPr>
              <a:t>: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400" dirty="0" smtClean="0"/>
              <a:t>отсутствуют.</a:t>
            </a:r>
          </a:p>
          <a:p>
            <a:pPr algn="ctr">
              <a:lnSpc>
                <a:spcPct val="80000"/>
              </a:lnSpc>
              <a:defRPr/>
            </a:pPr>
            <a:endParaRPr lang="ru-RU" sz="1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50476"/>
            <a:ext cx="4319588" cy="1493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282" y="0"/>
            <a:ext cx="204717" cy="6865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386082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397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3419610"/>
              </p:ext>
            </p:extLst>
          </p:nvPr>
        </p:nvGraphicFramePr>
        <p:xfrm>
          <a:off x="585704" y="1412776"/>
          <a:ext cx="8201891" cy="51816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8201891"/>
              </a:tblGrid>
              <a:tr h="471054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6.«Шуя»</a:t>
                      </a:r>
                      <a:endParaRPr lang="ru-RU" sz="2800" dirty="0"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4670380"/>
              </p:ext>
            </p:extLst>
          </p:nvPr>
        </p:nvGraphicFramePr>
        <p:xfrm>
          <a:off x="4788024" y="404664"/>
          <a:ext cx="3960440" cy="86409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960440"/>
              </a:tblGrid>
              <a:tr h="864096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Инвестиционные площадки</a:t>
                      </a:r>
                      <a:endParaRPr lang="ru-RU" sz="24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35" y="332656"/>
            <a:ext cx="2257425" cy="600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1" descr="C:\Users\budaihanovaea\Desktop\Инвестиционные площадки\2016 год\ПЛОЩАДКИ 36+15 ИТОГ\Площадки на 01.12.2016 (36шт)\ШУЯ\Шу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37" y="2627238"/>
            <a:ext cx="4392613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4644901" y="1916832"/>
            <a:ext cx="4319587" cy="4941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en-US" sz="1400" b="1" dirty="0" smtClean="0">
              <a:solidFill>
                <a:schemeClr val="hlink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hlink"/>
                </a:solidFill>
              </a:rPr>
              <a:t>Владелец</a:t>
            </a:r>
            <a:r>
              <a:rPr lang="en-US" sz="1400" b="1" dirty="0" smtClean="0">
                <a:solidFill>
                  <a:schemeClr val="hlink"/>
                </a:solidFill>
              </a:rPr>
              <a:t>:</a:t>
            </a:r>
            <a:r>
              <a:rPr lang="ru-RU" sz="1400" b="1" dirty="0" smtClean="0">
                <a:solidFill>
                  <a:schemeClr val="hlink"/>
                </a:solidFill>
              </a:rPr>
              <a:t> </a:t>
            </a:r>
            <a:r>
              <a:rPr lang="ru-RU" sz="1400" dirty="0" smtClean="0"/>
              <a:t> муниципальная собственность</a:t>
            </a:r>
            <a:r>
              <a:rPr lang="en-US" sz="1400" dirty="0" smtClean="0"/>
              <a:t>;</a:t>
            </a:r>
            <a:endParaRPr lang="ru-RU" sz="14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hlink"/>
                </a:solidFill>
              </a:rPr>
              <a:t>Положение участка</a:t>
            </a:r>
            <a:r>
              <a:rPr lang="en-US" sz="1400" b="1" dirty="0" smtClean="0">
                <a:solidFill>
                  <a:schemeClr val="hlink"/>
                </a:solidFill>
              </a:rPr>
              <a:t>:</a:t>
            </a:r>
            <a:r>
              <a:rPr lang="ru-RU" sz="1400" dirty="0" smtClean="0"/>
              <a:t> Угловское городское поселение, д. Шуя</a:t>
            </a:r>
            <a:r>
              <a:rPr lang="en-US" sz="1400" dirty="0" smtClean="0"/>
              <a:t>;</a:t>
            </a:r>
            <a:endParaRPr lang="ru-RU" sz="14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hlink"/>
                </a:solidFill>
              </a:rPr>
              <a:t>Партнер по переговорам</a:t>
            </a:r>
            <a:r>
              <a:rPr lang="en-US" sz="1400" b="1" dirty="0" smtClean="0">
                <a:solidFill>
                  <a:schemeClr val="hlink"/>
                </a:solidFill>
              </a:rPr>
              <a:t>:</a:t>
            </a:r>
            <a:r>
              <a:rPr lang="ru-RU" sz="1400" dirty="0" smtClean="0">
                <a:solidFill>
                  <a:schemeClr val="hlink"/>
                </a:solidFill>
              </a:rPr>
              <a:t> </a:t>
            </a:r>
            <a:r>
              <a:rPr lang="ru-RU" sz="1400" dirty="0" smtClean="0">
                <a:solidFill>
                  <a:srgbClr val="000000"/>
                </a:solidFill>
              </a:rPr>
              <a:t>Заместитель Главы администрации района по экономическому развитию, председатель комитета финансов Васильева Татьяна Васильевна, 8(81657)21439,</a:t>
            </a:r>
            <a:endParaRPr lang="ru-RU" sz="1400" dirty="0" smtClean="0">
              <a:solidFill>
                <a:schemeClr val="hlink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dirty="0" smtClean="0"/>
              <a:t>Глава Угловского городского поселения Стекольников Александр Владимирович, (881657)26114</a:t>
            </a:r>
            <a:r>
              <a:rPr lang="en-US" sz="1400" dirty="0" smtClean="0"/>
              <a:t>;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hlink"/>
                </a:solidFill>
              </a:rPr>
              <a:t>Описание территории</a:t>
            </a:r>
            <a:r>
              <a:rPr lang="en-US" sz="1400" b="1" dirty="0" smtClean="0">
                <a:solidFill>
                  <a:schemeClr val="hlink"/>
                </a:solidFill>
              </a:rPr>
              <a:t>:</a:t>
            </a:r>
            <a:r>
              <a:rPr lang="ru-RU" sz="1400" dirty="0" smtClean="0">
                <a:solidFill>
                  <a:schemeClr val="hlink"/>
                </a:solidFill>
              </a:rPr>
              <a:t> </a:t>
            </a:r>
            <a:r>
              <a:rPr lang="ru-RU" sz="1400" dirty="0" smtClean="0"/>
              <a:t>для ведения сельского хозяйства</a:t>
            </a:r>
            <a:r>
              <a:rPr lang="en-US" sz="1400" dirty="0" smtClean="0"/>
              <a:t>;</a:t>
            </a:r>
            <a:endParaRPr lang="ru-RU" sz="14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hlink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hlink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hlink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hlink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hlink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hlink"/>
                </a:solidFill>
              </a:rPr>
              <a:t>Условия приобретения</a:t>
            </a:r>
            <a:r>
              <a:rPr lang="en-US" sz="1400" b="1" dirty="0" smtClean="0">
                <a:solidFill>
                  <a:schemeClr val="hlink"/>
                </a:solidFill>
              </a:rPr>
              <a:t>:</a:t>
            </a:r>
            <a:r>
              <a:rPr lang="ru-RU" sz="1400" dirty="0" smtClean="0"/>
              <a:t> аренда, выкуп возможен</a:t>
            </a:r>
            <a:r>
              <a:rPr lang="en-US" sz="1400" dirty="0" smtClean="0"/>
              <a:t>;</a:t>
            </a:r>
            <a:endParaRPr lang="ru-RU" sz="1400" dirty="0" smtClean="0"/>
          </a:p>
          <a:p>
            <a:pPr algn="ctr">
              <a:lnSpc>
                <a:spcPct val="80000"/>
              </a:lnSpc>
              <a:buClr>
                <a:srgbClr val="CC9900"/>
              </a:buClr>
              <a:buFont typeface="Wingdings" pitchFamily="2" charset="2"/>
              <a:buNone/>
            </a:pPr>
            <a:r>
              <a:rPr lang="ru-RU" sz="1400" b="1" dirty="0" smtClean="0">
                <a:solidFill>
                  <a:srgbClr val="946A32"/>
                </a:solidFill>
              </a:rPr>
              <a:t>Здания и сооружения</a:t>
            </a:r>
            <a:r>
              <a:rPr lang="en-US" sz="1400" b="1" dirty="0" smtClean="0">
                <a:solidFill>
                  <a:srgbClr val="946A32"/>
                </a:solidFill>
              </a:rPr>
              <a:t>:</a:t>
            </a:r>
            <a:r>
              <a:rPr lang="ru-RU" sz="1400" b="1" dirty="0" smtClean="0">
                <a:solidFill>
                  <a:srgbClr val="946A32"/>
                </a:solidFill>
              </a:rPr>
              <a:t> </a:t>
            </a:r>
            <a:r>
              <a:rPr lang="ru-RU" sz="1400" dirty="0" smtClean="0">
                <a:solidFill>
                  <a:srgbClr val="000000"/>
                </a:solidFill>
              </a:rPr>
              <a:t>отсутствуют.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/>
          </a:p>
          <a:p>
            <a:pPr algn="ctr">
              <a:lnSpc>
                <a:spcPct val="80000"/>
              </a:lnSpc>
            </a:pPr>
            <a:endParaRPr lang="ru-RU" sz="1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825" y="4398670"/>
            <a:ext cx="4157663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282" y="0"/>
            <a:ext cx="204717" cy="6865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386082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773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7736046"/>
              </p:ext>
            </p:extLst>
          </p:nvPr>
        </p:nvGraphicFramePr>
        <p:xfrm>
          <a:off x="585704" y="1412776"/>
          <a:ext cx="8201891" cy="51816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8201891"/>
              </a:tblGrid>
              <a:tr h="471054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7.«Березовка»</a:t>
                      </a:r>
                      <a:endParaRPr lang="ru-RU" sz="2800" dirty="0"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8290055"/>
              </p:ext>
            </p:extLst>
          </p:nvPr>
        </p:nvGraphicFramePr>
        <p:xfrm>
          <a:off x="4788024" y="404664"/>
          <a:ext cx="3960440" cy="86409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960440"/>
              </a:tblGrid>
              <a:tr h="864096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Инвестиционные площадки</a:t>
                      </a:r>
                      <a:endParaRPr lang="ru-RU" sz="24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35" y="332656"/>
            <a:ext cx="2257425" cy="600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4543895" y="2060848"/>
            <a:ext cx="4319587" cy="5013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hlink"/>
                </a:solidFill>
              </a:rPr>
              <a:t>Владелец</a:t>
            </a:r>
            <a:r>
              <a:rPr lang="en-US" sz="1400" b="1" dirty="0" smtClean="0">
                <a:solidFill>
                  <a:schemeClr val="hlink"/>
                </a:solidFill>
              </a:rPr>
              <a:t>:</a:t>
            </a:r>
            <a:r>
              <a:rPr lang="ru-RU" sz="1400" b="1" dirty="0" smtClean="0">
                <a:solidFill>
                  <a:schemeClr val="hlink"/>
                </a:solidFill>
              </a:rPr>
              <a:t> </a:t>
            </a:r>
            <a:r>
              <a:rPr lang="ru-RU" sz="1400" dirty="0" smtClean="0"/>
              <a:t> Угловское городское поселение</a:t>
            </a:r>
            <a:r>
              <a:rPr lang="en-US" sz="1400" dirty="0" smtClean="0"/>
              <a:t>;</a:t>
            </a:r>
            <a:endParaRPr lang="ru-RU" sz="1400" b="1" dirty="0" smtClean="0">
              <a:solidFill>
                <a:schemeClr val="hlink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hlink"/>
                </a:solidFill>
              </a:rPr>
              <a:t>Положение участка</a:t>
            </a:r>
            <a:r>
              <a:rPr lang="en-US" sz="1400" b="1" dirty="0" smtClean="0">
                <a:solidFill>
                  <a:schemeClr val="hlink"/>
                </a:solidFill>
              </a:rPr>
              <a:t>:</a:t>
            </a:r>
            <a:r>
              <a:rPr lang="ru-RU" sz="1400" dirty="0" smtClean="0"/>
              <a:t> Угловское городское поселение, п. Угловка, справа от а/д Угловка-Валдай</a:t>
            </a:r>
            <a:r>
              <a:rPr lang="en-US" sz="1400" dirty="0" smtClean="0"/>
              <a:t>;</a:t>
            </a:r>
            <a:endParaRPr lang="ru-RU" sz="1400" b="1" dirty="0" smtClean="0">
              <a:solidFill>
                <a:schemeClr val="hlink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hlink"/>
                </a:solidFill>
              </a:rPr>
              <a:t>Партнер по переговорам</a:t>
            </a:r>
            <a:r>
              <a:rPr lang="en-US" sz="1400" b="1" dirty="0" smtClean="0">
                <a:solidFill>
                  <a:schemeClr val="hlink"/>
                </a:solidFill>
              </a:rPr>
              <a:t>:</a:t>
            </a:r>
            <a:r>
              <a:rPr lang="ru-RU" sz="1400" dirty="0" smtClean="0">
                <a:solidFill>
                  <a:schemeClr val="hlink"/>
                </a:solidFill>
              </a:rPr>
              <a:t> </a:t>
            </a:r>
            <a:r>
              <a:rPr lang="ru-RU" sz="1400" dirty="0" smtClean="0">
                <a:solidFill>
                  <a:srgbClr val="000000"/>
                </a:solidFill>
              </a:rPr>
              <a:t>Заместитель Главы администрации района по экономическому развитию, председатель комитета финансов Васильева Татьяна Васильевна, 8(81657)21439,</a:t>
            </a:r>
            <a:endParaRPr lang="ru-RU" sz="1400" dirty="0" smtClean="0">
              <a:solidFill>
                <a:schemeClr val="hlink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dirty="0" smtClean="0"/>
              <a:t>Глава Угловского городского поселения Стекольников Александр Владимирович, 8(81657)26219, 26114</a:t>
            </a:r>
            <a:r>
              <a:rPr lang="en-US" sz="1400" dirty="0" smtClean="0"/>
              <a:t>;</a:t>
            </a:r>
            <a:endParaRPr lang="ru-RU" sz="14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hlink"/>
                </a:solidFill>
              </a:rPr>
              <a:t>Описание территории</a:t>
            </a:r>
            <a:r>
              <a:rPr lang="en-US" sz="1400" b="1" dirty="0" smtClean="0">
                <a:solidFill>
                  <a:schemeClr val="hlink"/>
                </a:solidFill>
              </a:rPr>
              <a:t>:</a:t>
            </a:r>
            <a:r>
              <a:rPr lang="ru-RU" sz="1400" dirty="0" smtClean="0">
                <a:solidFill>
                  <a:schemeClr val="hlink"/>
                </a:solidFill>
              </a:rPr>
              <a:t> </a:t>
            </a:r>
            <a:r>
              <a:rPr lang="ru-RU" sz="1400" dirty="0" smtClean="0"/>
              <a:t>для ведения сельского хозяйства</a:t>
            </a:r>
            <a:r>
              <a:rPr lang="en-US" sz="1400" dirty="0" smtClean="0"/>
              <a:t>;</a:t>
            </a:r>
            <a:endParaRPr lang="ru-RU" sz="14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hlink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hlink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hlink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hlink"/>
                </a:solidFill>
              </a:rPr>
              <a:t> Характеристика инфраструктуры</a:t>
            </a:r>
            <a:r>
              <a:rPr lang="en-US" sz="1400" dirty="0" smtClean="0"/>
              <a:t>:</a:t>
            </a:r>
            <a:r>
              <a:rPr lang="ru-RU" sz="1400" dirty="0" smtClean="0"/>
              <a:t> газ через 2 км, </a:t>
            </a:r>
            <a:r>
              <a:rPr lang="ru-RU" sz="1400" dirty="0" smtClean="0">
                <a:solidFill>
                  <a:srgbClr val="000000"/>
                </a:solidFill>
              </a:rPr>
              <a:t>электроэнергия через 300 м, отопление через 3 км, водоснабжение через 1 км, канализация через 500 м.</a:t>
            </a:r>
            <a:r>
              <a:rPr lang="en-US" sz="1400" dirty="0" smtClean="0">
                <a:solidFill>
                  <a:srgbClr val="000000"/>
                </a:solidFill>
              </a:rPr>
              <a:t>;</a:t>
            </a:r>
            <a:r>
              <a:rPr lang="ru-RU" sz="1400" b="1" dirty="0" smtClean="0">
                <a:solidFill>
                  <a:schemeClr val="hlink"/>
                </a:solidFill>
              </a:rPr>
              <a:t> 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hlink"/>
                </a:solidFill>
              </a:rPr>
              <a:t>     Условия приобретения</a:t>
            </a:r>
            <a:r>
              <a:rPr lang="en-US" sz="1400" b="1" dirty="0" smtClean="0">
                <a:solidFill>
                  <a:schemeClr val="hlink"/>
                </a:solidFill>
              </a:rPr>
              <a:t>:</a:t>
            </a:r>
            <a:r>
              <a:rPr lang="ru-RU" sz="1400" dirty="0" smtClean="0"/>
              <a:t> аренда, выкуп возможен</a:t>
            </a:r>
            <a:r>
              <a:rPr lang="en-US" sz="1400" dirty="0" smtClean="0"/>
              <a:t>;</a:t>
            </a:r>
            <a:endParaRPr lang="ru-RU" sz="1400" b="1" dirty="0" smtClean="0">
              <a:solidFill>
                <a:srgbClr val="946A32"/>
              </a:solidFill>
            </a:endParaRPr>
          </a:p>
          <a:p>
            <a:pPr algn="ctr">
              <a:lnSpc>
                <a:spcPct val="80000"/>
              </a:lnSpc>
              <a:buClr>
                <a:srgbClr val="CC9900"/>
              </a:buClr>
              <a:buFont typeface="Wingdings" pitchFamily="2" charset="2"/>
              <a:buNone/>
            </a:pPr>
            <a:r>
              <a:rPr lang="ru-RU" sz="1400" b="1" dirty="0" smtClean="0">
                <a:solidFill>
                  <a:srgbClr val="946A32"/>
                </a:solidFill>
              </a:rPr>
              <a:t>     Здания и сооружения</a:t>
            </a:r>
            <a:r>
              <a:rPr lang="en-US" sz="1400" b="1" dirty="0" smtClean="0">
                <a:solidFill>
                  <a:srgbClr val="946A32"/>
                </a:solidFill>
              </a:rPr>
              <a:t>:</a:t>
            </a:r>
            <a:r>
              <a:rPr lang="ru-RU" sz="1400" b="1" dirty="0" smtClean="0">
                <a:solidFill>
                  <a:srgbClr val="946A32"/>
                </a:solidFill>
              </a:rPr>
              <a:t> </a:t>
            </a:r>
            <a:r>
              <a:rPr lang="ru-RU" sz="1400" dirty="0" smtClean="0">
                <a:solidFill>
                  <a:srgbClr val="000000"/>
                </a:solidFill>
              </a:rPr>
              <a:t>отсутствуют.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/>
          </a:p>
          <a:p>
            <a:pPr algn="ctr">
              <a:lnSpc>
                <a:spcPct val="80000"/>
              </a:lnSpc>
            </a:pPr>
            <a:endParaRPr lang="ru-RU" sz="1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169" y="4221088"/>
            <a:ext cx="4151313" cy="1440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C:\Users\budaihanovaea\Desktop\Инвестиционные площадки\2016 год\ПЛОЩАДКИ 36+15 ИТОГ\Новые инвестиционные площадки 15 шт\Березовка\Рисунок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4" y="2238300"/>
            <a:ext cx="4337521" cy="414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282" y="0"/>
            <a:ext cx="204717" cy="6865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489060"/>
            <a:ext cx="2386082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16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budaihanovaea\Desktop\Инвестиционные площадки\2016 год\ПЛОЩАДКИ 36+15 ИТОГ\Новые инвестиционные площадки 15 шт\у д.Окуловка  (зона СХ1)\д.Окуловка карт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68" y="2204864"/>
            <a:ext cx="4500563" cy="389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0164759"/>
              </p:ext>
            </p:extLst>
          </p:nvPr>
        </p:nvGraphicFramePr>
        <p:xfrm>
          <a:off x="585704" y="1412776"/>
          <a:ext cx="8201891" cy="51816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8201891"/>
              </a:tblGrid>
              <a:tr h="471054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8.«у д. Окуловка»</a:t>
                      </a:r>
                      <a:endParaRPr lang="ru-RU" sz="2800" dirty="0"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2999349"/>
              </p:ext>
            </p:extLst>
          </p:nvPr>
        </p:nvGraphicFramePr>
        <p:xfrm>
          <a:off x="4788024" y="404664"/>
          <a:ext cx="3960440" cy="86409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960440"/>
              </a:tblGrid>
              <a:tr h="864096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Инвестиционные площадки</a:t>
                      </a:r>
                      <a:endParaRPr lang="ru-RU" sz="24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35" y="332656"/>
            <a:ext cx="2257425" cy="600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649870" y="1916831"/>
            <a:ext cx="4319587" cy="494116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en-US" sz="1400" b="1" dirty="0" smtClean="0">
              <a:solidFill>
                <a:schemeClr val="hlink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hlink"/>
                </a:solidFill>
              </a:rPr>
              <a:t>Владелец</a:t>
            </a:r>
            <a:r>
              <a:rPr lang="en-US" sz="1400" b="1" dirty="0" smtClean="0">
                <a:solidFill>
                  <a:schemeClr val="hlink"/>
                </a:solidFill>
              </a:rPr>
              <a:t>:</a:t>
            </a:r>
            <a:r>
              <a:rPr lang="ru-RU" sz="1400" b="1" dirty="0" smtClean="0">
                <a:solidFill>
                  <a:schemeClr val="hlink"/>
                </a:solidFill>
              </a:rPr>
              <a:t> </a:t>
            </a:r>
            <a:r>
              <a:rPr lang="ru-RU" sz="1400" dirty="0" smtClean="0"/>
              <a:t> Угловское городское поселение</a:t>
            </a:r>
            <a:r>
              <a:rPr lang="en-US" sz="1400" dirty="0" smtClean="0"/>
              <a:t>;</a:t>
            </a:r>
            <a:endParaRPr lang="ru-RU" sz="1400" b="1" dirty="0" smtClean="0">
              <a:solidFill>
                <a:schemeClr val="hlink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hlink"/>
                </a:solidFill>
              </a:rPr>
              <a:t>Положение участка</a:t>
            </a:r>
            <a:r>
              <a:rPr lang="en-US" sz="1400" b="1" dirty="0" smtClean="0">
                <a:solidFill>
                  <a:schemeClr val="hlink"/>
                </a:solidFill>
              </a:rPr>
              <a:t>:</a:t>
            </a:r>
            <a:r>
              <a:rPr lang="ru-RU" sz="1400" dirty="0" smtClean="0"/>
              <a:t> справа от а/д Окуловка-Угловка, за  д. Окуловка</a:t>
            </a:r>
            <a:endParaRPr lang="ru-RU" sz="1400" b="1" dirty="0" smtClean="0">
              <a:solidFill>
                <a:schemeClr val="hlink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hlink"/>
                </a:solidFill>
              </a:rPr>
              <a:t>Партнер по переговорам</a:t>
            </a:r>
            <a:r>
              <a:rPr lang="en-US" sz="1400" b="1" dirty="0" smtClean="0">
                <a:solidFill>
                  <a:schemeClr val="hlink"/>
                </a:solidFill>
              </a:rPr>
              <a:t>:</a:t>
            </a:r>
            <a:r>
              <a:rPr lang="ru-RU" sz="1400" dirty="0" smtClean="0">
                <a:solidFill>
                  <a:schemeClr val="hlink"/>
                </a:solidFill>
              </a:rPr>
              <a:t> </a:t>
            </a:r>
            <a:r>
              <a:rPr lang="ru-RU" sz="1400" dirty="0" smtClean="0">
                <a:solidFill>
                  <a:srgbClr val="000000"/>
                </a:solidFill>
              </a:rPr>
              <a:t>Заместитель Главы администрации района по экономическому развитию, председатель комитета финансов Васильева Татьяна Васильевна, 8(81657)21439,</a:t>
            </a:r>
            <a:endParaRPr lang="ru-RU" sz="1400" dirty="0" smtClean="0">
              <a:solidFill>
                <a:schemeClr val="hlink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dirty="0" smtClean="0"/>
              <a:t>Глава Угловского городского поселения Стекольников Александр Владимирович, 8(81657)26114, 26219</a:t>
            </a:r>
            <a:r>
              <a:rPr lang="en-US" sz="1400" dirty="0" smtClean="0"/>
              <a:t>;</a:t>
            </a:r>
            <a:endParaRPr lang="ru-RU" sz="14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hlink"/>
                </a:solidFill>
              </a:rPr>
              <a:t>Описание территории</a:t>
            </a:r>
            <a:r>
              <a:rPr lang="en-US" sz="1400" b="1" dirty="0" smtClean="0">
                <a:solidFill>
                  <a:schemeClr val="hlink"/>
                </a:solidFill>
              </a:rPr>
              <a:t>:</a:t>
            </a:r>
            <a:r>
              <a:rPr lang="ru-RU" sz="1400" dirty="0" smtClean="0">
                <a:solidFill>
                  <a:schemeClr val="hlink"/>
                </a:solidFill>
              </a:rPr>
              <a:t> </a:t>
            </a:r>
            <a:r>
              <a:rPr lang="ru-RU" sz="1400" dirty="0" smtClean="0"/>
              <a:t>для ведения сельского хозяйства</a:t>
            </a:r>
            <a:r>
              <a:rPr lang="en-US" sz="1400" dirty="0" smtClean="0"/>
              <a:t>;</a:t>
            </a:r>
            <a:endParaRPr lang="ru-RU" sz="14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hlink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hlink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hlink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hlink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hlink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hlink"/>
                </a:solidFill>
              </a:rPr>
              <a:t>   </a:t>
            </a:r>
            <a:endParaRPr lang="en-US" sz="1400" b="1" dirty="0" smtClean="0">
              <a:solidFill>
                <a:schemeClr val="hlink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hlink"/>
                </a:solidFill>
              </a:rPr>
              <a:t>Характеристика инфраструктуры</a:t>
            </a:r>
            <a:r>
              <a:rPr lang="en-US" sz="1400" dirty="0" smtClean="0"/>
              <a:t>:</a:t>
            </a:r>
            <a:r>
              <a:rPr lang="ru-RU" sz="1400" dirty="0" smtClean="0"/>
              <a:t> газ через 2 км</a:t>
            </a:r>
            <a:r>
              <a:rPr lang="en-US" sz="1400" dirty="0" smtClean="0">
                <a:solidFill>
                  <a:srgbClr val="000000"/>
                </a:solidFill>
              </a:rPr>
              <a:t>;</a:t>
            </a:r>
            <a:r>
              <a:rPr lang="ru-RU" sz="1400" b="1" dirty="0" smtClean="0">
                <a:solidFill>
                  <a:schemeClr val="hlink"/>
                </a:solidFill>
              </a:rPr>
              <a:t>   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hlink"/>
                </a:solidFill>
              </a:rPr>
              <a:t>   Условия приобретения</a:t>
            </a:r>
            <a:r>
              <a:rPr lang="en-US" sz="1400" b="1" dirty="0" smtClean="0">
                <a:solidFill>
                  <a:schemeClr val="hlink"/>
                </a:solidFill>
              </a:rPr>
              <a:t>:</a:t>
            </a:r>
            <a:r>
              <a:rPr lang="ru-RU" sz="1400" dirty="0" smtClean="0"/>
              <a:t> аренда, выкуп возможен</a:t>
            </a:r>
            <a:r>
              <a:rPr lang="en-US" sz="1400" dirty="0" smtClean="0"/>
              <a:t>;</a:t>
            </a:r>
            <a:r>
              <a:rPr lang="ru-RU" sz="1400" b="1" dirty="0" smtClean="0">
                <a:solidFill>
                  <a:srgbClr val="946A32"/>
                </a:solidFill>
              </a:rPr>
              <a:t>     </a:t>
            </a:r>
          </a:p>
          <a:p>
            <a:pPr algn="ctr">
              <a:lnSpc>
                <a:spcPct val="80000"/>
              </a:lnSpc>
              <a:buClr>
                <a:srgbClr val="CC9900"/>
              </a:buClr>
              <a:buFont typeface="Wingdings" pitchFamily="2" charset="2"/>
              <a:buNone/>
            </a:pPr>
            <a:r>
              <a:rPr lang="ru-RU" sz="1400" b="1" dirty="0" smtClean="0">
                <a:solidFill>
                  <a:srgbClr val="946A32"/>
                </a:solidFill>
              </a:rPr>
              <a:t>    Здания и сооружения</a:t>
            </a:r>
            <a:r>
              <a:rPr lang="en-US" sz="1400" b="1" dirty="0" smtClean="0">
                <a:solidFill>
                  <a:srgbClr val="946A32"/>
                </a:solidFill>
              </a:rPr>
              <a:t>:</a:t>
            </a:r>
            <a:r>
              <a:rPr lang="ru-RU" sz="1400" b="1" dirty="0" smtClean="0">
                <a:solidFill>
                  <a:srgbClr val="946A32"/>
                </a:solidFill>
              </a:rPr>
              <a:t> </a:t>
            </a:r>
            <a:r>
              <a:rPr lang="ru-RU" sz="1400" dirty="0" smtClean="0">
                <a:solidFill>
                  <a:srgbClr val="000000"/>
                </a:solidFill>
              </a:rPr>
              <a:t>отсутствуют.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/>
          </a:p>
          <a:p>
            <a:pPr algn="ctr">
              <a:lnSpc>
                <a:spcPct val="80000"/>
              </a:lnSpc>
            </a:pPr>
            <a:endParaRPr lang="ru-RU" sz="14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831" y="4005064"/>
            <a:ext cx="4157663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282" y="0"/>
            <a:ext cx="204717" cy="6865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386082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834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4077632"/>
              </p:ext>
            </p:extLst>
          </p:nvPr>
        </p:nvGraphicFramePr>
        <p:xfrm>
          <a:off x="585704" y="1412776"/>
          <a:ext cx="8201891" cy="51816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8201891"/>
              </a:tblGrid>
              <a:tr h="471054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9. «Заводская»</a:t>
                      </a:r>
                      <a:endParaRPr lang="ru-RU" sz="2800" dirty="0"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285141"/>
              </p:ext>
            </p:extLst>
          </p:nvPr>
        </p:nvGraphicFramePr>
        <p:xfrm>
          <a:off x="4788024" y="404664"/>
          <a:ext cx="3960440" cy="86409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960440"/>
              </a:tblGrid>
              <a:tr h="864096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Инвестиционные площадки</a:t>
                      </a:r>
                      <a:endParaRPr lang="ru-RU" sz="24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35" y="332656"/>
            <a:ext cx="2257425" cy="600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4574688" y="1988840"/>
            <a:ext cx="4382071" cy="486916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hlink"/>
                </a:solidFill>
              </a:rPr>
              <a:t>Владелец</a:t>
            </a:r>
            <a:r>
              <a:rPr lang="en-US" sz="1400" b="1" dirty="0" smtClean="0">
                <a:solidFill>
                  <a:schemeClr val="hlink"/>
                </a:solidFill>
              </a:rPr>
              <a:t>:</a:t>
            </a:r>
            <a:r>
              <a:rPr lang="ru-RU" sz="1400" b="1" dirty="0" smtClean="0">
                <a:solidFill>
                  <a:schemeClr val="hlink"/>
                </a:solidFill>
              </a:rPr>
              <a:t> </a:t>
            </a:r>
            <a:r>
              <a:rPr lang="ru-RU" sz="1400" dirty="0" smtClean="0"/>
              <a:t> муниципальная собственность</a:t>
            </a:r>
            <a:r>
              <a:rPr lang="en-US" sz="1400" dirty="0" smtClean="0"/>
              <a:t>;</a:t>
            </a:r>
            <a:endParaRPr lang="ru-RU" sz="1400" dirty="0" smtClean="0"/>
          </a:p>
          <a:p>
            <a:pPr marL="0"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hlink"/>
                </a:solidFill>
              </a:rPr>
              <a:t>Положение участка</a:t>
            </a:r>
            <a:r>
              <a:rPr lang="en-US" sz="1400" b="1" dirty="0" smtClean="0">
                <a:solidFill>
                  <a:schemeClr val="hlink"/>
                </a:solidFill>
              </a:rPr>
              <a:t>:</a:t>
            </a:r>
            <a:r>
              <a:rPr lang="ru-RU" sz="1400" dirty="0" smtClean="0"/>
              <a:t> Угловское городское поселение,   ул. Заводская</a:t>
            </a:r>
            <a:r>
              <a:rPr lang="en-US" sz="1400" dirty="0" smtClean="0"/>
              <a:t>;</a:t>
            </a:r>
            <a:endParaRPr lang="ru-RU" sz="1400" dirty="0" smtClean="0"/>
          </a:p>
          <a:p>
            <a:pPr marL="0"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hlink"/>
                </a:solidFill>
              </a:rPr>
              <a:t>Партнер по переговорам</a:t>
            </a:r>
            <a:r>
              <a:rPr lang="en-US" sz="1400" b="1" dirty="0" smtClean="0">
                <a:solidFill>
                  <a:schemeClr val="hlink"/>
                </a:solidFill>
              </a:rPr>
              <a:t>:</a:t>
            </a:r>
            <a:r>
              <a:rPr lang="ru-RU" sz="1400" dirty="0" smtClean="0">
                <a:solidFill>
                  <a:srgbClr val="000000"/>
                </a:solidFill>
              </a:rPr>
              <a:t> Заместитель Главы администрации района по экономическому развитию, председатель комитета финансов Васильева Татьяна Васильевна, 8(81657)21439,</a:t>
            </a:r>
            <a:endParaRPr lang="ru-RU" sz="1400" b="1" dirty="0" smtClean="0">
              <a:solidFill>
                <a:schemeClr val="hlink"/>
              </a:solidFill>
            </a:endParaRPr>
          </a:p>
          <a:p>
            <a:pPr marL="0"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dirty="0" smtClean="0">
                <a:solidFill>
                  <a:schemeClr val="hlink"/>
                </a:solidFill>
              </a:rPr>
              <a:t> </a:t>
            </a:r>
            <a:r>
              <a:rPr lang="ru-RU" sz="1400" dirty="0" smtClean="0"/>
              <a:t>Глава Угловского городского поселения Стекольников Александр Владимирович (881657)26114</a:t>
            </a:r>
            <a:r>
              <a:rPr lang="en-US" sz="1400" dirty="0" smtClean="0"/>
              <a:t>;</a:t>
            </a:r>
          </a:p>
          <a:p>
            <a:pPr marL="0" algn="ctr">
              <a:lnSpc>
                <a:spcPct val="8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hlink"/>
                </a:solidFill>
              </a:rPr>
              <a:t>Близлежащие объекты</a:t>
            </a:r>
            <a:r>
              <a:rPr lang="en-US" sz="1400" b="1" dirty="0" smtClean="0">
                <a:solidFill>
                  <a:schemeClr val="hlink"/>
                </a:solidFill>
              </a:rPr>
              <a:t>:</a:t>
            </a:r>
            <a:r>
              <a:rPr lang="ru-RU" sz="1400" dirty="0" smtClean="0"/>
              <a:t> </a:t>
            </a:r>
            <a:r>
              <a:rPr lang="ru-RU" sz="1400" dirty="0"/>
              <a:t>ООО «МегаТранс»,  ОАО «Угловский известковый комбинат», ООО «УКБХ», ООО «Петсамо», ООО «Русь</a:t>
            </a:r>
            <a:r>
              <a:rPr lang="ru-RU" sz="1400" dirty="0" smtClean="0"/>
              <a:t>»</a:t>
            </a:r>
          </a:p>
          <a:p>
            <a:pPr marL="0" algn="ctr">
              <a:lnSpc>
                <a:spcPct val="8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hlink"/>
                </a:solidFill>
              </a:rPr>
              <a:t>Описание территории</a:t>
            </a:r>
            <a:r>
              <a:rPr lang="en-US" sz="1400" b="1" dirty="0" smtClean="0">
                <a:solidFill>
                  <a:schemeClr val="hlink"/>
                </a:solidFill>
              </a:rPr>
              <a:t>:</a:t>
            </a:r>
            <a:r>
              <a:rPr lang="ru-RU" sz="1400" dirty="0" smtClean="0">
                <a:solidFill>
                  <a:schemeClr val="hlink"/>
                </a:solidFill>
              </a:rPr>
              <a:t> </a:t>
            </a:r>
            <a:r>
              <a:rPr lang="ru-RU" sz="1400" dirty="0" smtClean="0"/>
              <a:t>производственная деятельность</a:t>
            </a:r>
            <a:r>
              <a:rPr lang="en-US" sz="1400" dirty="0" smtClean="0"/>
              <a:t>;</a:t>
            </a:r>
            <a:endParaRPr lang="ru-RU" sz="14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hlink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hlink"/>
              </a:solidFill>
            </a:endParaRPr>
          </a:p>
          <a:p>
            <a:pPr marL="0" algn="ctr">
              <a:lnSpc>
                <a:spcPct val="80000"/>
              </a:lnSpc>
              <a:spcBef>
                <a:spcPts val="0"/>
              </a:spcBef>
              <a:buFont typeface="Wingdings" pitchFamily="2" charset="2"/>
              <a:buNone/>
            </a:pPr>
            <a:endParaRPr lang="ru-RU" sz="1400" b="1" dirty="0" smtClean="0">
              <a:solidFill>
                <a:schemeClr val="hlink"/>
              </a:solidFill>
            </a:endParaRPr>
          </a:p>
          <a:p>
            <a:pPr marL="0" algn="ctr">
              <a:lnSpc>
                <a:spcPct val="8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hlink"/>
                </a:solidFill>
              </a:rPr>
              <a:t>Характеристика инфраструктуры</a:t>
            </a:r>
            <a:r>
              <a:rPr lang="en-US" sz="1400" b="1" dirty="0" smtClean="0">
                <a:solidFill>
                  <a:schemeClr val="hlink"/>
                </a:solidFill>
              </a:rPr>
              <a:t>:</a:t>
            </a:r>
            <a:r>
              <a:rPr lang="ru-RU" sz="1400" b="1" dirty="0" smtClean="0">
                <a:solidFill>
                  <a:schemeClr val="hlink"/>
                </a:solidFill>
              </a:rPr>
              <a:t> </a:t>
            </a:r>
            <a:r>
              <a:rPr lang="ru-RU" sz="1400" dirty="0" smtClean="0"/>
              <a:t>газ- через 1000 м., электроэнергия- через 500 м., водоснабжение- через 300 м.</a:t>
            </a:r>
            <a:r>
              <a:rPr lang="en-US" sz="1400" dirty="0" smtClean="0"/>
              <a:t>;</a:t>
            </a:r>
            <a:endParaRPr lang="ru-RU" sz="1400" dirty="0" smtClean="0"/>
          </a:p>
          <a:p>
            <a:pPr marL="0" algn="ctr">
              <a:lnSpc>
                <a:spcPct val="8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hlink"/>
                </a:solidFill>
              </a:rPr>
              <a:t>Условия приобретения</a:t>
            </a:r>
            <a:r>
              <a:rPr lang="en-US" sz="1400" b="1" dirty="0" smtClean="0">
                <a:solidFill>
                  <a:schemeClr val="hlink"/>
                </a:solidFill>
              </a:rPr>
              <a:t>:</a:t>
            </a:r>
            <a:r>
              <a:rPr lang="ru-RU" sz="1400" dirty="0" smtClean="0"/>
              <a:t> аренда, возможен выкуп</a:t>
            </a:r>
            <a:r>
              <a:rPr lang="en-US" sz="1400" dirty="0" smtClean="0"/>
              <a:t>;</a:t>
            </a:r>
            <a:endParaRPr lang="ru-RU" sz="1400" dirty="0" smtClean="0"/>
          </a:p>
          <a:p>
            <a:pPr marL="0" algn="ctr">
              <a:lnSpc>
                <a:spcPct val="8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hlink"/>
                </a:solidFill>
              </a:rPr>
              <a:t>Здания и сооружения</a:t>
            </a:r>
            <a:r>
              <a:rPr lang="en-US" sz="1400" b="1" dirty="0" smtClean="0">
                <a:solidFill>
                  <a:schemeClr val="hlink"/>
                </a:solidFill>
              </a:rPr>
              <a:t>:</a:t>
            </a:r>
            <a:r>
              <a:rPr lang="ru-RU" sz="1400" b="1" dirty="0" smtClean="0">
                <a:solidFill>
                  <a:schemeClr val="hlink"/>
                </a:solidFill>
              </a:rPr>
              <a:t> </a:t>
            </a:r>
            <a:r>
              <a:rPr lang="ru-RU" sz="1400" dirty="0" smtClean="0"/>
              <a:t>отсутствуют.</a:t>
            </a:r>
          </a:p>
          <a:p>
            <a:pPr algn="ctr">
              <a:lnSpc>
                <a:spcPct val="80000"/>
              </a:lnSpc>
            </a:pPr>
            <a:endParaRPr lang="ru-RU" sz="14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14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282" y="0"/>
            <a:ext cx="204717" cy="6865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386082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15</a:t>
            </a:fld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9" y="2420889"/>
            <a:ext cx="4574689" cy="3101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8656830"/>
              </p:ext>
            </p:extLst>
          </p:nvPr>
        </p:nvGraphicFramePr>
        <p:xfrm>
          <a:off x="4749499" y="4581128"/>
          <a:ext cx="4032448" cy="1363602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1729345"/>
                <a:gridCol w="2303103"/>
              </a:tblGrid>
              <a:tr h="307469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Площадь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3 га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0408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1400" b="1" dirty="0" smtClean="0"/>
                        <a:t>Описание площади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Рельеф ровный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1029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1400" b="1" dirty="0" smtClean="0"/>
                        <a:t>Категория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Земли населенных пунктов</a:t>
                      </a:r>
                      <a:endParaRPr lang="ru-RU" sz="1400" b="1" dirty="0" smtClean="0"/>
                    </a:p>
                    <a:p>
                      <a:pPr algn="ctr">
                        <a:lnSpc>
                          <a:spcPts val="1200"/>
                        </a:lnSpc>
                      </a:pP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7239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1400" b="1" dirty="0" smtClean="0"/>
                        <a:t>Кадастровый номер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53:12:0203025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789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5862497"/>
              </p:ext>
            </p:extLst>
          </p:nvPr>
        </p:nvGraphicFramePr>
        <p:xfrm>
          <a:off x="585704" y="1412776"/>
          <a:ext cx="8201891" cy="51816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8201891"/>
              </a:tblGrid>
              <a:tr h="471054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10. «Производство бытовой химии»</a:t>
                      </a:r>
                      <a:endParaRPr lang="ru-RU" sz="2800" dirty="0"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9080960"/>
              </p:ext>
            </p:extLst>
          </p:nvPr>
        </p:nvGraphicFramePr>
        <p:xfrm>
          <a:off x="4788024" y="404664"/>
          <a:ext cx="3960440" cy="86409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960440"/>
              </a:tblGrid>
              <a:tr h="864096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Инвестиционные площадки</a:t>
                      </a:r>
                      <a:endParaRPr lang="ru-RU" sz="24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35" y="332656"/>
            <a:ext cx="2257425" cy="600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4574688" y="1988840"/>
            <a:ext cx="4382071" cy="486916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hlink"/>
                </a:solidFill>
              </a:rPr>
              <a:t>Владелец</a:t>
            </a:r>
            <a:r>
              <a:rPr lang="en-US" sz="1400" b="1" dirty="0" smtClean="0">
                <a:solidFill>
                  <a:schemeClr val="hlink"/>
                </a:solidFill>
              </a:rPr>
              <a:t>:</a:t>
            </a:r>
            <a:r>
              <a:rPr lang="ru-RU" sz="1400" b="1" dirty="0" smtClean="0">
                <a:solidFill>
                  <a:schemeClr val="hlink"/>
                </a:solidFill>
              </a:rPr>
              <a:t> </a:t>
            </a:r>
            <a:r>
              <a:rPr lang="ru-RU" sz="1400" dirty="0" smtClean="0"/>
              <a:t> муниципальная собственность</a:t>
            </a:r>
            <a:r>
              <a:rPr lang="en-US" sz="1400" dirty="0" smtClean="0"/>
              <a:t>;</a:t>
            </a:r>
            <a:endParaRPr lang="ru-RU" sz="1400" dirty="0" smtClean="0"/>
          </a:p>
          <a:p>
            <a:pPr marL="0"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hlink"/>
                </a:solidFill>
              </a:rPr>
              <a:t>Положение участка</a:t>
            </a:r>
            <a:r>
              <a:rPr lang="en-US" sz="1400" b="1" dirty="0" smtClean="0">
                <a:solidFill>
                  <a:schemeClr val="hlink"/>
                </a:solidFill>
              </a:rPr>
              <a:t>:</a:t>
            </a:r>
            <a:r>
              <a:rPr lang="ru-RU" sz="1400" dirty="0" smtClean="0"/>
              <a:t> Угловское городское поселение, </a:t>
            </a:r>
            <a:r>
              <a:rPr lang="ru-RU" sz="1400" dirty="0"/>
              <a:t>пересечение ул. </a:t>
            </a:r>
            <a:r>
              <a:rPr lang="ru-RU" sz="1400" dirty="0" smtClean="0"/>
              <a:t>Заводской </a:t>
            </a:r>
            <a:r>
              <a:rPr lang="ru-RU" sz="1400" dirty="0"/>
              <a:t>и ул. Московской</a:t>
            </a:r>
            <a:r>
              <a:rPr lang="en-US" sz="1400" dirty="0" smtClean="0"/>
              <a:t>;</a:t>
            </a:r>
            <a:endParaRPr lang="ru-RU" sz="1400" dirty="0" smtClean="0"/>
          </a:p>
          <a:p>
            <a:pPr marL="0"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hlink"/>
                </a:solidFill>
              </a:rPr>
              <a:t>Партнер по переговорам</a:t>
            </a:r>
            <a:r>
              <a:rPr lang="en-US" sz="1400" b="1" dirty="0" smtClean="0">
                <a:solidFill>
                  <a:schemeClr val="hlink"/>
                </a:solidFill>
              </a:rPr>
              <a:t>:</a:t>
            </a:r>
            <a:r>
              <a:rPr lang="ru-RU" sz="1400" dirty="0" smtClean="0">
                <a:solidFill>
                  <a:srgbClr val="000000"/>
                </a:solidFill>
              </a:rPr>
              <a:t> Заместитель Главы администрации района по экономическому развитию, председатель комитета финансов Васильева Татьяна Васильевна, 8(81657)21439,</a:t>
            </a:r>
            <a:endParaRPr lang="ru-RU" sz="1400" b="1" dirty="0" smtClean="0">
              <a:solidFill>
                <a:schemeClr val="hlink"/>
              </a:solidFill>
            </a:endParaRPr>
          </a:p>
          <a:p>
            <a:pPr marL="0"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dirty="0" smtClean="0">
                <a:solidFill>
                  <a:schemeClr val="hlink"/>
                </a:solidFill>
              </a:rPr>
              <a:t> </a:t>
            </a:r>
            <a:r>
              <a:rPr lang="ru-RU" sz="1400" dirty="0" smtClean="0"/>
              <a:t>Глава Угловского городского поселения Стекольников Александр Владимирович (881657)26114</a:t>
            </a:r>
            <a:r>
              <a:rPr lang="en-US" sz="1400" dirty="0" smtClean="0"/>
              <a:t>;</a:t>
            </a:r>
          </a:p>
          <a:p>
            <a:pPr marL="0" algn="ctr">
              <a:lnSpc>
                <a:spcPct val="8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hlink"/>
                </a:solidFill>
              </a:rPr>
              <a:t>Близлежащие объекты</a:t>
            </a:r>
            <a:r>
              <a:rPr lang="en-US" sz="1400" b="1" dirty="0" smtClean="0">
                <a:solidFill>
                  <a:schemeClr val="hlink"/>
                </a:solidFill>
              </a:rPr>
              <a:t>:</a:t>
            </a:r>
            <a:r>
              <a:rPr lang="ru-RU" sz="1400" dirty="0" smtClean="0"/>
              <a:t> </a:t>
            </a:r>
            <a:r>
              <a:rPr lang="ru-RU" sz="1400" dirty="0"/>
              <a:t>ООО «МегаТранс»,  </a:t>
            </a:r>
            <a:endParaRPr lang="ru-RU" sz="1400" dirty="0" smtClean="0"/>
          </a:p>
          <a:p>
            <a:pPr marL="0" algn="ctr">
              <a:lnSpc>
                <a:spcPct val="8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ru-RU" sz="1400" dirty="0" smtClean="0"/>
              <a:t>ОАО </a:t>
            </a:r>
            <a:r>
              <a:rPr lang="ru-RU" sz="1400" dirty="0"/>
              <a:t>«Угловский известковый комбинат», ООО «УКБХ», </a:t>
            </a:r>
            <a:endParaRPr lang="ru-RU" sz="1400" dirty="0" smtClean="0"/>
          </a:p>
          <a:p>
            <a:pPr marL="0" algn="ctr">
              <a:lnSpc>
                <a:spcPct val="8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ru-RU" sz="1400" dirty="0" smtClean="0"/>
              <a:t>ООО </a:t>
            </a:r>
            <a:r>
              <a:rPr lang="ru-RU" sz="1400" dirty="0"/>
              <a:t>«Петсамо», ООО «Русь</a:t>
            </a:r>
            <a:r>
              <a:rPr lang="ru-RU" sz="1400" dirty="0" smtClean="0"/>
              <a:t>»;</a:t>
            </a:r>
          </a:p>
          <a:p>
            <a:pPr marL="0" algn="ctr">
              <a:lnSpc>
                <a:spcPct val="8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hlink"/>
                </a:solidFill>
              </a:rPr>
              <a:t>Описание территории</a:t>
            </a:r>
            <a:r>
              <a:rPr lang="en-US" sz="1400" b="1" dirty="0" smtClean="0">
                <a:solidFill>
                  <a:schemeClr val="hlink"/>
                </a:solidFill>
              </a:rPr>
              <a:t>:</a:t>
            </a:r>
            <a:r>
              <a:rPr lang="ru-RU" sz="1400" dirty="0" smtClean="0">
                <a:solidFill>
                  <a:schemeClr val="hlink"/>
                </a:solidFill>
              </a:rPr>
              <a:t> </a:t>
            </a:r>
            <a:r>
              <a:rPr lang="ru-RU" sz="1400" dirty="0" smtClean="0"/>
              <a:t>производственная деятельность</a:t>
            </a:r>
            <a:r>
              <a:rPr lang="en-US" sz="1400" dirty="0" smtClean="0"/>
              <a:t>;</a:t>
            </a:r>
            <a:endParaRPr lang="ru-RU" sz="14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hlink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hlink"/>
              </a:solidFill>
            </a:endParaRPr>
          </a:p>
          <a:p>
            <a:pPr marL="0" algn="ctr">
              <a:lnSpc>
                <a:spcPct val="80000"/>
              </a:lnSpc>
              <a:spcBef>
                <a:spcPts val="0"/>
              </a:spcBef>
              <a:buFont typeface="Wingdings" pitchFamily="2" charset="2"/>
              <a:buNone/>
            </a:pPr>
            <a:endParaRPr lang="ru-RU" sz="1400" b="1" dirty="0" smtClean="0">
              <a:solidFill>
                <a:schemeClr val="hlink"/>
              </a:solidFill>
            </a:endParaRPr>
          </a:p>
          <a:p>
            <a:pPr marL="0" algn="ctr">
              <a:lnSpc>
                <a:spcPct val="8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hlink"/>
                </a:solidFill>
              </a:rPr>
              <a:t>Характеристика инфраструктуры</a:t>
            </a:r>
            <a:r>
              <a:rPr lang="en-US" sz="1400" b="1" dirty="0" smtClean="0">
                <a:solidFill>
                  <a:schemeClr val="hlink"/>
                </a:solidFill>
              </a:rPr>
              <a:t>:</a:t>
            </a:r>
            <a:r>
              <a:rPr lang="ru-RU" sz="1400" b="1" dirty="0" smtClean="0">
                <a:solidFill>
                  <a:schemeClr val="hlink"/>
                </a:solidFill>
              </a:rPr>
              <a:t> </a:t>
            </a:r>
            <a:r>
              <a:rPr lang="ru-RU" sz="1400" dirty="0" smtClean="0"/>
              <a:t>газ- через </a:t>
            </a:r>
            <a:r>
              <a:rPr lang="ru-RU" sz="1400" dirty="0"/>
              <a:t>2</a:t>
            </a:r>
            <a:r>
              <a:rPr lang="ru-RU" sz="1400" dirty="0" smtClean="0"/>
              <a:t>000 м., электроэнергия- через </a:t>
            </a:r>
            <a:r>
              <a:rPr lang="ru-RU" sz="1400" dirty="0"/>
              <a:t>1</a:t>
            </a:r>
            <a:r>
              <a:rPr lang="ru-RU" sz="1400" dirty="0" smtClean="0"/>
              <a:t>00 м.;</a:t>
            </a:r>
          </a:p>
          <a:p>
            <a:pPr marL="0" algn="ctr">
              <a:lnSpc>
                <a:spcPct val="8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hlink"/>
                </a:solidFill>
              </a:rPr>
              <a:t>Условия приобретения</a:t>
            </a:r>
            <a:r>
              <a:rPr lang="en-US" sz="1400" b="1" dirty="0" smtClean="0">
                <a:solidFill>
                  <a:schemeClr val="hlink"/>
                </a:solidFill>
              </a:rPr>
              <a:t>:</a:t>
            </a:r>
            <a:r>
              <a:rPr lang="ru-RU" sz="1400" dirty="0" smtClean="0"/>
              <a:t> аренда, возможен выкуп</a:t>
            </a:r>
            <a:r>
              <a:rPr lang="en-US" sz="1400" dirty="0" smtClean="0"/>
              <a:t>;</a:t>
            </a:r>
            <a:endParaRPr lang="ru-RU" sz="1400" dirty="0" smtClean="0"/>
          </a:p>
          <a:p>
            <a:pPr marL="0" algn="ctr">
              <a:lnSpc>
                <a:spcPct val="8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hlink"/>
                </a:solidFill>
              </a:rPr>
              <a:t>Здания и сооружения</a:t>
            </a:r>
            <a:r>
              <a:rPr lang="en-US" sz="1400" b="1" dirty="0" smtClean="0">
                <a:solidFill>
                  <a:schemeClr val="hlink"/>
                </a:solidFill>
              </a:rPr>
              <a:t>:</a:t>
            </a:r>
            <a:r>
              <a:rPr lang="ru-RU" sz="1400" b="1" dirty="0" smtClean="0">
                <a:solidFill>
                  <a:schemeClr val="hlink"/>
                </a:solidFill>
              </a:rPr>
              <a:t> </a:t>
            </a:r>
            <a:r>
              <a:rPr lang="ru-RU" sz="1400" dirty="0" smtClean="0"/>
              <a:t>отсутствуют.</a:t>
            </a:r>
          </a:p>
          <a:p>
            <a:pPr algn="ctr">
              <a:lnSpc>
                <a:spcPct val="80000"/>
              </a:lnSpc>
            </a:pPr>
            <a:endParaRPr lang="ru-RU" sz="14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14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282" y="0"/>
            <a:ext cx="204717" cy="6865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386082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16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2553436"/>
              </p:ext>
            </p:extLst>
          </p:nvPr>
        </p:nvGraphicFramePr>
        <p:xfrm>
          <a:off x="4749499" y="4581128"/>
          <a:ext cx="4032448" cy="1343789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1729345"/>
                <a:gridCol w="2303103"/>
              </a:tblGrid>
              <a:tr h="307469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Площадь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 га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0408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1400" b="1" dirty="0" smtClean="0"/>
                        <a:t>Описание площади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Рельеф ровный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1029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1400" b="1" dirty="0" smtClean="0"/>
                        <a:t>Категория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Земли населенных пунктов</a:t>
                      </a:r>
                      <a:endParaRPr lang="ru-RU" sz="1400" b="1" dirty="0" smtClean="0"/>
                    </a:p>
                    <a:p>
                      <a:pPr algn="ctr">
                        <a:lnSpc>
                          <a:spcPts val="1200"/>
                        </a:lnSpc>
                      </a:pP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7239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1400" b="1" dirty="0" smtClean="0"/>
                        <a:t>Кадастровый номер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53:12:0202010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25240"/>
            <a:ext cx="4526125" cy="3091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151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988654"/>
              </p:ext>
            </p:extLst>
          </p:nvPr>
        </p:nvGraphicFramePr>
        <p:xfrm>
          <a:off x="4788024" y="404664"/>
          <a:ext cx="3960440" cy="86409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960440"/>
              </a:tblGrid>
              <a:tr h="864096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Требования к резидентам ТОСЭР «Угловка»</a:t>
                      </a:r>
                      <a:endParaRPr lang="ru-RU" sz="24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35" y="332656"/>
            <a:ext cx="2257425" cy="600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251521" y="1412776"/>
            <a:ext cx="2160240" cy="79208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Юридическое лицо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51522" y="2492896"/>
            <a:ext cx="2160240" cy="136815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Инвестиционный проект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1520" y="4372346"/>
            <a:ext cx="2160241" cy="179295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Дополнительные требования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411763" y="1412776"/>
            <a:ext cx="6480718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ru-RU" sz="1500" dirty="0" smtClean="0"/>
              <a:t> </a:t>
            </a:r>
            <a:r>
              <a:rPr lang="ru-RU" sz="1500" b="1" dirty="0" smtClean="0"/>
              <a:t>Место регистрации </a:t>
            </a:r>
            <a:r>
              <a:rPr lang="ru-RU" sz="1500" dirty="0" smtClean="0"/>
              <a:t>– Угловское городское поселение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1500" dirty="0"/>
              <a:t> </a:t>
            </a:r>
            <a:r>
              <a:rPr lang="ru-RU" sz="1500" dirty="0" smtClean="0"/>
              <a:t>Ведение деятельности на территории  Угловского городского поселения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ru-RU" sz="1500" dirty="0" smtClean="0"/>
          </a:p>
          <a:p>
            <a:pPr marL="285750" indent="-285750" algn="just">
              <a:buFont typeface="Wingdings" pitchFamily="2" charset="2"/>
              <a:buChar char="ü"/>
            </a:pPr>
            <a:endParaRPr lang="ru-RU" sz="1500" dirty="0" smtClean="0"/>
          </a:p>
          <a:p>
            <a:pPr marL="285750" indent="-285750" algn="just">
              <a:buFont typeface="Wingdings" pitchFamily="2" charset="2"/>
              <a:buChar char="ü"/>
            </a:pPr>
            <a:endParaRPr lang="ru-RU" sz="1500" dirty="0" smtClean="0"/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1500" b="1" dirty="0" smtClean="0"/>
              <a:t>Объем  капитальных вложений  </a:t>
            </a:r>
            <a:r>
              <a:rPr lang="ru-RU" sz="1500" dirty="0" smtClean="0"/>
              <a:t>в течение первого года не менее </a:t>
            </a:r>
            <a:r>
              <a:rPr lang="ru-RU" sz="1500" b="1" dirty="0" smtClean="0"/>
              <a:t>2,5 млн. рублей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1500" dirty="0"/>
              <a:t> </a:t>
            </a:r>
            <a:r>
              <a:rPr lang="ru-RU" sz="1500" dirty="0" smtClean="0"/>
              <a:t>В первый год должно быть создано </a:t>
            </a:r>
            <a:r>
              <a:rPr lang="ru-RU" sz="1500" b="1" dirty="0" smtClean="0"/>
              <a:t>не менее 10 постоянных рабочих мест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1500" dirty="0" smtClean="0"/>
              <a:t>Соответствие </a:t>
            </a:r>
            <a:r>
              <a:rPr lang="ru-RU" sz="1500" b="1" dirty="0" smtClean="0"/>
              <a:t>вида экономической деятельности </a:t>
            </a:r>
            <a:r>
              <a:rPr lang="ru-RU" sz="1500" dirty="0" smtClean="0"/>
              <a:t>перечню, определенному в Постановлении Правительства РФ о создании ТОСЭР Угловка (след. слайд)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ru-RU" sz="1500" dirty="0" smtClean="0"/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1500" dirty="0" smtClean="0"/>
              <a:t> Регистрация юридического лица осуществлена на территории Угловского городского поселения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1500" dirty="0"/>
              <a:t> </a:t>
            </a:r>
            <a:r>
              <a:rPr lang="ru-RU" sz="1500" dirty="0" smtClean="0"/>
              <a:t>Деятельность юридического лица осуществляется исключительно на </a:t>
            </a:r>
            <a:r>
              <a:rPr lang="ru-RU" sz="1500" dirty="0"/>
              <a:t>территории Угловского городского </a:t>
            </a:r>
            <a:r>
              <a:rPr lang="ru-RU" sz="1500" dirty="0" smtClean="0"/>
              <a:t>поселения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1500" dirty="0"/>
              <a:t> </a:t>
            </a:r>
            <a:r>
              <a:rPr lang="ru-RU" sz="1500" dirty="0" smtClean="0"/>
              <a:t>Юридическое лицо реализует на территории </a:t>
            </a:r>
            <a:r>
              <a:rPr lang="ru-RU" sz="1500" dirty="0"/>
              <a:t>Угловского городского </a:t>
            </a:r>
            <a:r>
              <a:rPr lang="ru-RU" sz="1500" dirty="0" smtClean="0"/>
              <a:t>поселения инвестиционный проект, отвечающий требованиям</a:t>
            </a:r>
            <a:r>
              <a:rPr lang="ru-RU" dirty="0" smtClean="0"/>
              <a:t>, </a:t>
            </a:r>
            <a:r>
              <a:rPr lang="ru-RU" sz="1500" dirty="0" smtClean="0"/>
              <a:t>установленным Правительством РФ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1500" dirty="0"/>
              <a:t> </a:t>
            </a:r>
            <a:r>
              <a:rPr lang="ru-RU" sz="1500" dirty="0" smtClean="0"/>
              <a:t>Юридическое лицо не является градообразующей </a:t>
            </a:r>
            <a:r>
              <a:rPr lang="ru-RU" sz="1500" dirty="0"/>
              <a:t>организацией Угловского городского </a:t>
            </a:r>
            <a:r>
              <a:rPr lang="ru-RU" sz="1500" dirty="0" smtClean="0"/>
              <a:t>поселения или ее дочерней организацией</a:t>
            </a:r>
            <a:endParaRPr lang="ru-RU" sz="15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282" y="0"/>
            <a:ext cx="204717" cy="6865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386082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385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0202835"/>
              </p:ext>
            </p:extLst>
          </p:nvPr>
        </p:nvGraphicFramePr>
        <p:xfrm>
          <a:off x="179512" y="1340768"/>
          <a:ext cx="8640960" cy="5383234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68560"/>
                <a:gridCol w="8172400"/>
              </a:tblGrid>
              <a:tr h="33437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</a:rPr>
                        <a:t>Растениеводство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</a:rPr>
                        <a:t> и животноводство, охота и предоставление услуг в этих областях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3437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Рыболовство и рыбоводство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48337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Производство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</a:rPr>
                        <a:t> безалкогольных напитков; производство минеральных вод и прочих питьевых вод в бутылках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46926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Обработка древесины и производство изделий из дерева и пробки, кроме мебели, производство изделий из соломки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</a:rPr>
                        <a:t> и материалов для плетения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3437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Производство химических веществ и химических продуктов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3437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Производство лекарственных средств и материалов, применяемых в медицинских целях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3437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Производство резиновых и пластмассовых изделий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3437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Производство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</a:rPr>
                        <a:t> мебели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3437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Ремонт и монтаж машин и оборудования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3437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Деятельность по складированию и хранению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3437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Транспортная обработка грузов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3437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Деятельность по предоставлению мест для временного проживания</a:t>
                      </a:r>
                    </a:p>
                  </a:txBody>
                  <a:tcPr>
                    <a:noFill/>
                  </a:tcPr>
                </a:tc>
              </a:tr>
              <a:tr h="33437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Деятельность по предоставлению продуктов питания и напитков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3437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14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Деятельность в области здравоохранения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3437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Деятельность в области спорта, отдыха и развлечений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3966195"/>
              </p:ext>
            </p:extLst>
          </p:nvPr>
        </p:nvGraphicFramePr>
        <p:xfrm>
          <a:off x="4788024" y="404664"/>
          <a:ext cx="3960440" cy="86409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960440"/>
              </a:tblGrid>
              <a:tr h="864096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Виды экономической деятельности</a:t>
                      </a:r>
                      <a:endParaRPr lang="ru-RU" sz="24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35" y="332656"/>
            <a:ext cx="2257425" cy="600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282" y="0"/>
            <a:ext cx="204717" cy="6865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386082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98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1154899"/>
              </p:ext>
            </p:extLst>
          </p:nvPr>
        </p:nvGraphicFramePr>
        <p:xfrm>
          <a:off x="4788024" y="404664"/>
          <a:ext cx="3960440" cy="86409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960440"/>
              </a:tblGrid>
              <a:tr h="864096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Нормативная</a:t>
                      </a:r>
                      <a:r>
                        <a:rPr lang="ru-RU" sz="2400" b="0" baseline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 база </a:t>
                      </a:r>
                    </a:p>
                    <a:p>
                      <a:pPr algn="ctr"/>
                      <a:r>
                        <a:rPr lang="ru-RU" sz="2400" b="0" baseline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ТОСЭР Угловка</a:t>
                      </a:r>
                      <a:endParaRPr lang="ru-RU" sz="24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35" y="332656"/>
            <a:ext cx="2257425" cy="600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68129" y="1275232"/>
            <a:ext cx="3254393" cy="32403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Федеральный уровень</a:t>
            </a:r>
            <a:endParaRPr lang="ru-RU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56304" y="4952102"/>
            <a:ext cx="3254393" cy="39604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Региональный уровень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59804" y="1603148"/>
            <a:ext cx="83166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ru-RU" sz="1200" dirty="0" smtClean="0"/>
              <a:t>Федеральный </a:t>
            </a:r>
            <a:r>
              <a:rPr lang="ru-RU" sz="1200" dirty="0"/>
              <a:t>закон от 29.12.2014 N 473-ФЗ «О территориях опережающего социально-экономического развития в Российской Федерации</a:t>
            </a:r>
            <a:r>
              <a:rPr lang="ru-RU" sz="1200" dirty="0" smtClean="0"/>
              <a:t>»</a:t>
            </a:r>
          </a:p>
          <a:p>
            <a:pPr marL="285750" indent="-285750" algn="just">
              <a:buFontTx/>
              <a:buChar char="-"/>
            </a:pPr>
            <a:r>
              <a:rPr lang="ru-RU" sz="1200" dirty="0" smtClean="0"/>
              <a:t>Федеральный </a:t>
            </a:r>
            <a:r>
              <a:rPr lang="ru-RU" sz="1200" dirty="0"/>
              <a:t>закон от 31.12.2014 N </a:t>
            </a:r>
            <a:r>
              <a:rPr lang="ru-RU" sz="1200" dirty="0" smtClean="0"/>
              <a:t>519-ФЗ «О </a:t>
            </a:r>
            <a:r>
              <a:rPr lang="ru-RU" sz="1200" dirty="0"/>
              <a:t>внесении изменений в отдельные законодательные акты Российской Федерации в связи с принятием Федерального закона </a:t>
            </a:r>
            <a:r>
              <a:rPr lang="ru-RU" sz="1200" dirty="0" smtClean="0"/>
              <a:t>«О </a:t>
            </a:r>
            <a:r>
              <a:rPr lang="ru-RU" sz="1200" dirty="0"/>
              <a:t>территориях опережающего социально-экономического развития в Российской </a:t>
            </a:r>
            <a:r>
              <a:rPr lang="ru-RU" sz="1200" dirty="0" smtClean="0"/>
              <a:t>Федерации»</a:t>
            </a:r>
          </a:p>
          <a:p>
            <a:pPr marL="285750" indent="-285750" algn="just">
              <a:buFontTx/>
              <a:buChar char="-"/>
            </a:pPr>
            <a:r>
              <a:rPr lang="ru-RU" sz="1200" dirty="0" smtClean="0"/>
              <a:t>Федеральный </a:t>
            </a:r>
            <a:r>
              <a:rPr lang="ru-RU" sz="1200" dirty="0"/>
              <a:t>закон от 29.11.2014 N </a:t>
            </a:r>
            <a:r>
              <a:rPr lang="ru-RU" sz="1200" dirty="0" smtClean="0"/>
              <a:t>380-ФЗ «О </a:t>
            </a:r>
            <a:r>
              <a:rPr lang="ru-RU" sz="1200" dirty="0"/>
              <a:t>внесении изменений в часть вторую Налогового кодекса Российской Федерации в связи с принятием Федерального закона </a:t>
            </a:r>
            <a:r>
              <a:rPr lang="ru-RU" sz="1200" dirty="0" smtClean="0"/>
              <a:t>«О </a:t>
            </a:r>
            <a:r>
              <a:rPr lang="ru-RU" sz="1200" dirty="0"/>
              <a:t>территориях опережающего социально-экономического развития в Российской </a:t>
            </a:r>
            <a:r>
              <a:rPr lang="ru-RU" sz="1200" dirty="0" smtClean="0"/>
              <a:t>Федерации»</a:t>
            </a:r>
            <a:endParaRPr lang="ru-RU" sz="1200" dirty="0"/>
          </a:p>
          <a:p>
            <a:pPr marL="285750" indent="-285750" algn="just">
              <a:buFontTx/>
              <a:buChar char="-"/>
            </a:pPr>
            <a:r>
              <a:rPr lang="ru-RU" sz="1200" dirty="0" smtClean="0"/>
              <a:t>Постановление </a:t>
            </a:r>
            <a:r>
              <a:rPr lang="ru-RU" sz="1200" dirty="0"/>
              <a:t>Правительства РФ от 22.06.2015 N 614 «Об особенностях создания территорий опережающего социально-экономического развития на территориях монопрофильных муниципальных образований Российской Федерации (моногородов)» </a:t>
            </a:r>
            <a:endParaRPr lang="ru-RU" sz="1200" dirty="0" smtClean="0"/>
          </a:p>
          <a:p>
            <a:pPr marL="285750" indent="-285750" algn="just">
              <a:buFontTx/>
              <a:buChar char="-"/>
            </a:pPr>
            <a:r>
              <a:rPr lang="ru-RU" sz="1200" dirty="0" smtClean="0"/>
              <a:t>Постановление </a:t>
            </a:r>
            <a:r>
              <a:rPr lang="ru-RU" sz="1200" dirty="0"/>
              <a:t>Правительства РФ от </a:t>
            </a:r>
            <a:r>
              <a:rPr lang="ru-RU" sz="1200" dirty="0" smtClean="0"/>
              <a:t>16.03.2018 N 275 </a:t>
            </a:r>
            <a:r>
              <a:rPr lang="ru-RU" sz="1200" dirty="0"/>
              <a:t>«О создании территории опережающего социально-экономического развития </a:t>
            </a:r>
            <a:r>
              <a:rPr lang="ru-RU" sz="1200" dirty="0" smtClean="0"/>
              <a:t>«Угловка» </a:t>
            </a:r>
          </a:p>
          <a:p>
            <a:pPr marL="285750" indent="-285750" algn="just">
              <a:buFontTx/>
              <a:buChar char="-"/>
            </a:pPr>
            <a:r>
              <a:rPr lang="ru-RU" sz="1200" dirty="0" smtClean="0"/>
              <a:t>Письмо Министерства труда и социальной защиты РФ от 10.06.2016 </a:t>
            </a:r>
            <a:r>
              <a:rPr lang="ru-RU" sz="1200" dirty="0"/>
              <a:t>N 17-3/В-244 «О применении пониженных тарифов страховых взносов резидентами территории опережающего социально-экономического развития»</a:t>
            </a:r>
            <a:endParaRPr lang="ru-RU" sz="1200" dirty="0" smtClean="0"/>
          </a:p>
          <a:p>
            <a:pPr marL="285750" indent="-285750" algn="just">
              <a:buFontTx/>
              <a:buChar char="-"/>
            </a:pPr>
            <a:r>
              <a:rPr lang="ru-RU" sz="1200" dirty="0" smtClean="0"/>
              <a:t>Письмо Министерства финансов РФ  от 23.04.2015 N ГД-4-3/6993 «О применении пониженных налоговых ставок по налогу на прибыль организаций»</a:t>
            </a:r>
          </a:p>
          <a:p>
            <a:pPr marL="285750" indent="-285750" algn="just">
              <a:buFontTx/>
              <a:buChar char="-"/>
            </a:pPr>
            <a:r>
              <a:rPr lang="ru-RU" sz="1200" dirty="0" smtClean="0"/>
              <a:t>Статья </a:t>
            </a:r>
            <a:r>
              <a:rPr lang="ru-RU" sz="1200" dirty="0"/>
              <a:t>427 НК РФ от 03.07.2016 </a:t>
            </a:r>
            <a:r>
              <a:rPr lang="en-US" sz="1200" dirty="0"/>
              <a:t>N 243-</a:t>
            </a:r>
            <a:r>
              <a:rPr lang="ru-RU" sz="1200" dirty="0"/>
              <a:t>ФЗ «Пониженные тарифы страховых </a:t>
            </a:r>
            <a:r>
              <a:rPr lang="ru-RU" sz="1200" dirty="0" smtClean="0"/>
              <a:t>взносов»</a:t>
            </a:r>
            <a:endParaRPr lang="ru-RU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356304" y="5348146"/>
            <a:ext cx="83375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ru-RU" sz="1200" dirty="0"/>
              <a:t> Областной закон Новгородской области от 27.10.2017 N 173-ОЗ </a:t>
            </a:r>
            <a:r>
              <a:rPr lang="ru-RU" sz="1200" dirty="0" smtClean="0"/>
              <a:t>«О </a:t>
            </a:r>
            <a:r>
              <a:rPr lang="ru-RU" sz="1200" dirty="0"/>
              <a:t>внесении изменений в областной закон </a:t>
            </a:r>
            <a:r>
              <a:rPr lang="ru-RU" sz="1200" dirty="0" smtClean="0"/>
              <a:t>«О </a:t>
            </a:r>
            <a:r>
              <a:rPr lang="ru-RU" sz="1200" dirty="0"/>
              <a:t>налоговых ставках на территории Новгородской </a:t>
            </a:r>
            <a:r>
              <a:rPr lang="ru-RU" sz="1200" dirty="0" smtClean="0"/>
              <a:t>области»</a:t>
            </a:r>
          </a:p>
          <a:p>
            <a:pPr marL="285750" indent="-285750" algn="just">
              <a:buFontTx/>
              <a:buChar char="-"/>
            </a:pPr>
            <a:r>
              <a:rPr lang="ru-RU" sz="1200" dirty="0"/>
              <a:t> </a:t>
            </a:r>
            <a:r>
              <a:rPr lang="ru-RU" sz="1200" dirty="0" smtClean="0"/>
              <a:t>Областной </a:t>
            </a:r>
            <a:r>
              <a:rPr lang="ru-RU" sz="1200" dirty="0"/>
              <a:t>закон Новгородской области от 27.10.2017 N </a:t>
            </a:r>
            <a:r>
              <a:rPr lang="ru-RU" sz="1200" dirty="0" smtClean="0"/>
              <a:t>155-ОЗ «О </a:t>
            </a:r>
            <a:r>
              <a:rPr lang="ru-RU" sz="1200" dirty="0"/>
              <a:t>внесении изменений </a:t>
            </a:r>
            <a:r>
              <a:rPr lang="ru-RU" sz="1200" dirty="0" smtClean="0"/>
              <a:t>в областной </a:t>
            </a:r>
            <a:r>
              <a:rPr lang="ru-RU" sz="1200" dirty="0"/>
              <a:t>закон </a:t>
            </a:r>
            <a:r>
              <a:rPr lang="ru-RU" sz="1200" dirty="0" smtClean="0"/>
              <a:t>«О </a:t>
            </a:r>
            <a:r>
              <a:rPr lang="ru-RU" sz="1200" dirty="0"/>
              <a:t>налоге на имущество </a:t>
            </a:r>
            <a:r>
              <a:rPr lang="ru-RU" sz="1200" dirty="0" smtClean="0"/>
              <a:t>организаций»</a:t>
            </a:r>
          </a:p>
          <a:p>
            <a:pPr marL="285750" indent="-285750" algn="just">
              <a:buFontTx/>
              <a:buChar char="-"/>
            </a:pPr>
            <a:r>
              <a:rPr lang="ru-RU" sz="1200" dirty="0"/>
              <a:t> Областной закон Новгородской области от 27.10.2017 N </a:t>
            </a:r>
            <a:r>
              <a:rPr lang="ru-RU" sz="1200" dirty="0" smtClean="0"/>
              <a:t>159-ОЗ «О полномочии Правительства </a:t>
            </a:r>
            <a:r>
              <a:rPr lang="ru-RU" sz="1200" dirty="0"/>
              <a:t>Новгородской области по заключению соглашений об </a:t>
            </a:r>
            <a:r>
              <a:rPr lang="ru-RU" sz="1200" dirty="0" smtClean="0"/>
              <a:t>осуществлении деятельности </a:t>
            </a:r>
            <a:r>
              <a:rPr lang="ru-RU" sz="1200" dirty="0"/>
              <a:t>на территориях опережающего социально-экономического </a:t>
            </a:r>
            <a:r>
              <a:rPr lang="ru-RU" sz="1200" dirty="0" smtClean="0"/>
              <a:t>развития, создаваемых </a:t>
            </a:r>
            <a:r>
              <a:rPr lang="ru-RU" sz="1200" dirty="0"/>
              <a:t>на территориях монопрофильных муниципальных образований (</a:t>
            </a:r>
            <a:r>
              <a:rPr lang="ru-RU" sz="1200" dirty="0" smtClean="0"/>
              <a:t>моногородов) Новгородской области»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282" y="0"/>
            <a:ext cx="204717" cy="6865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386082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593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8900" y="1340768"/>
            <a:ext cx="6264696" cy="1295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Угловское городское поселение расположено в южной части Окуловского района Новгородской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области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lnSpc>
                <a:spcPts val="1500"/>
              </a:lnSpc>
              <a:buFont typeface="Wingdings" pitchFamily="2" charset="2"/>
              <a:buChar char="§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160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км от Великого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Новгорода         Площадь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района – 48132 га</a:t>
            </a:r>
          </a:p>
          <a:p>
            <a:pPr marL="285750" indent="-285750">
              <a:lnSpc>
                <a:spcPts val="1500"/>
              </a:lnSpc>
              <a:buFont typeface="Wingdings" pitchFamily="2" charset="2"/>
              <a:buChar char="§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270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км от Санкт-Петербурга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  Население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– 3646 человек (2017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год)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lnSpc>
                <a:spcPts val="1500"/>
              </a:lnSpc>
              <a:buFont typeface="Wingdings" pitchFamily="2" charset="2"/>
              <a:buChar char="§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380 км от Москвы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99992" y="332656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8903614"/>
              </p:ext>
            </p:extLst>
          </p:nvPr>
        </p:nvGraphicFramePr>
        <p:xfrm>
          <a:off x="4788024" y="404664"/>
          <a:ext cx="3960440" cy="86409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960440"/>
              </a:tblGrid>
              <a:tr h="864096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О</a:t>
                      </a:r>
                      <a:r>
                        <a:rPr lang="ru-RU" sz="2400" b="0" baseline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  моногороде Угловка</a:t>
                      </a:r>
                      <a:endParaRPr lang="ru-RU" sz="24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35" y="332656"/>
            <a:ext cx="2257425" cy="600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376" y="1484784"/>
            <a:ext cx="1984270" cy="164950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992" y="3284984"/>
            <a:ext cx="1984270" cy="166756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8900" y="2267387"/>
            <a:ext cx="6278588" cy="1913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  <a:tabLst>
                <a:tab pos="302260" algn="l"/>
                <a:tab pos="302895" algn="l"/>
              </a:tabLst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1500"/>
              </a:lnSpc>
              <a:tabLst>
                <a:tab pos="302260" algn="l"/>
                <a:tab pos="302895" algn="l"/>
              </a:tabLst>
            </a:pPr>
            <a:r>
              <a:rPr lang="ru-RU" sz="2400" b="1" i="1" u="sng" dirty="0" smtClean="0">
                <a:latin typeface="Times New Roman" pitchFamily="18" charset="0"/>
                <a:cs typeface="Times New Roman" pitchFamily="18" charset="0"/>
              </a:rPr>
              <a:t>Преимущества </a:t>
            </a:r>
            <a:r>
              <a:rPr lang="ru-RU" sz="2400" b="1" i="1" u="sng" dirty="0">
                <a:latin typeface="Times New Roman" pitchFamily="18" charset="0"/>
                <a:cs typeface="Times New Roman" pitchFamily="18" charset="0"/>
              </a:rPr>
              <a:t>моногорода:</a:t>
            </a:r>
          </a:p>
          <a:p>
            <a:pPr>
              <a:lnSpc>
                <a:spcPts val="1600"/>
              </a:lnSpc>
              <a:tabLst>
                <a:tab pos="302260" algn="l"/>
                <a:tab pos="302895" algn="l"/>
              </a:tabLst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+Выгодное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расположение между двумя самыми крупными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российскими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агломерациями (Москва и Санкт-Петербург);</a:t>
            </a:r>
          </a:p>
          <a:p>
            <a:pPr>
              <a:lnSpc>
                <a:spcPts val="1600"/>
              </a:lnSpc>
              <a:tabLst>
                <a:tab pos="302260" algn="l"/>
                <a:tab pos="302895" algn="l"/>
              </a:tabLst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+ Высокий уровень транспортной доступности (федеральные трассы М10, М11, железнодорожная станция с остановкой скоростного поезда «Сапсан»);</a:t>
            </a:r>
          </a:p>
          <a:p>
            <a:pPr>
              <a:lnSpc>
                <a:spcPts val="1600"/>
              </a:lnSpc>
              <a:tabLst>
                <a:tab pos="302260" algn="l"/>
                <a:tab pos="302895" algn="l"/>
              </a:tabLst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+ Создана ТОСЭР; </a:t>
            </a:r>
          </a:p>
          <a:p>
            <a:pPr>
              <a:lnSpc>
                <a:spcPts val="1600"/>
              </a:lnSpc>
              <a:tabLst>
                <a:tab pos="302260" algn="l"/>
                <a:tab pos="302895" algn="l"/>
              </a:tabLst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+ Разнообразные природные ресурсы</a:t>
            </a:r>
          </a:p>
        </p:txBody>
      </p:sp>
      <p:pic>
        <p:nvPicPr>
          <p:cNvPr id="12" name="Picture 3" descr="C:\Users\budaihanovaea\Desktop\Моногород, Москва\фото Дерябину Угловка\Станция Угловк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133" y="5057800"/>
            <a:ext cx="1981988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282" y="0"/>
            <a:ext cx="204717" cy="6865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386082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2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-22620" y="4099677"/>
            <a:ext cx="6516216" cy="3459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ru-RU" sz="2400" b="1" i="1" u="sng" dirty="0" smtClean="0">
                <a:latin typeface="Times New Roman" pitchFamily="18" charset="0"/>
                <a:cs typeface="Times New Roman" pitchFamily="18" charset="0"/>
              </a:rPr>
              <a:t>Контактная информация:</a:t>
            </a:r>
          </a:p>
          <a:p>
            <a:pPr algn="ctr">
              <a:lnSpc>
                <a:spcPts val="1500"/>
              </a:lnSpc>
            </a:pPr>
            <a:r>
              <a:rPr lang="ru-RU" sz="1400" b="1" u="sng" dirty="0">
                <a:latin typeface="Times New Roman" pitchFamily="18" charset="0"/>
                <a:cs typeface="Times New Roman" pitchFamily="18" charset="0"/>
              </a:rPr>
              <a:t>Кузьмин Сергей Вячеславович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- Глава Окуловского муниципального района, Новгородская область,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г.Окуловка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ул.Кирова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д.6, тел.: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79218416049,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881657)21580, e-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mail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: adm@okuladm.ru www.okuladm.ru</a:t>
            </a:r>
          </a:p>
          <a:p>
            <a:pPr algn="ctr">
              <a:lnSpc>
                <a:spcPts val="1500"/>
              </a:lnSpc>
            </a:pPr>
            <a:r>
              <a:rPr lang="ru-RU" sz="1400" b="1" u="sng" dirty="0">
                <a:latin typeface="Times New Roman" pitchFamily="18" charset="0"/>
                <a:cs typeface="Times New Roman" pitchFamily="18" charset="0"/>
              </a:rPr>
              <a:t>Васильева Татьяна Васильевна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Заместитель Главы администрации Окуловского района по экономическому развитию,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1500"/>
              </a:lnSpc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председатель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комитета финансов ,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1500"/>
              </a:lnSpc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Новгородская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область,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г.Окуловка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ул.Кирова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д.6, тел.: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+79217383715, (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881657)21439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e-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mail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: ekonomikmz@mail.ru www.okuladm.ru</a:t>
            </a:r>
          </a:p>
          <a:p>
            <a:pPr algn="ctr">
              <a:lnSpc>
                <a:spcPts val="1500"/>
              </a:lnSpc>
            </a:pPr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Стекольников </a:t>
            </a:r>
            <a:r>
              <a:rPr lang="ru-RU" sz="1400" b="1" u="sng" dirty="0">
                <a:latin typeface="Times New Roman" pitchFamily="18" charset="0"/>
                <a:cs typeface="Times New Roman" pitchFamily="18" charset="0"/>
              </a:rPr>
              <a:t>Александр </a:t>
            </a:r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Владимирович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Глава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Угловского городского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поселения, </a:t>
            </a:r>
          </a:p>
          <a:p>
            <a:pPr algn="ctr">
              <a:lnSpc>
                <a:spcPts val="1500"/>
              </a:lnSpc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Новгородская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область, Окуловский район,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п.Угловка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ул.Центральная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д.9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тел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.: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+79116060310, (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881657)26114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e-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mail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: admugl@yandex.ru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http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://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uglovkaadm.ru </a:t>
            </a:r>
          </a:p>
          <a:p>
            <a:pPr algn="ctr">
              <a:lnSpc>
                <a:spcPts val="1600"/>
              </a:lnSpc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55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608859"/>
              </p:ext>
            </p:extLst>
          </p:nvPr>
        </p:nvGraphicFramePr>
        <p:xfrm>
          <a:off x="4788024" y="404664"/>
          <a:ext cx="3960440" cy="86409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960440"/>
              </a:tblGrid>
              <a:tr h="864096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Фонд развития моногородов</a:t>
                      </a:r>
                      <a:endParaRPr lang="ru-RU" sz="24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35" y="332656"/>
            <a:ext cx="2257425" cy="600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34059" y="1647015"/>
            <a:ext cx="2603432" cy="32403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Форма участия</a:t>
            </a:r>
            <a:endParaRPr lang="ru-RU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3528" y="3734454"/>
            <a:ext cx="2624495" cy="135073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Требования к проекту и инициатору (заемщику)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293791" y="1547423"/>
            <a:ext cx="5645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ru-RU" sz="1400" dirty="0" smtClean="0"/>
              <a:t> Предоставление процентного </a:t>
            </a:r>
            <a:r>
              <a:rPr lang="ru-RU" sz="1400" b="1" dirty="0" smtClean="0"/>
              <a:t>займа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1400" b="1" dirty="0"/>
              <a:t> </a:t>
            </a:r>
            <a:r>
              <a:rPr lang="ru-RU" sz="1400" b="1" dirty="0" smtClean="0"/>
              <a:t>Участие в капитале </a:t>
            </a:r>
            <a:r>
              <a:rPr lang="ru-RU" sz="1400" dirty="0" smtClean="0"/>
              <a:t>компании инициатора (не более 49%)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282" y="0"/>
            <a:ext cx="204717" cy="6865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323528" y="2171993"/>
            <a:ext cx="2603431" cy="126075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Условия предоставления поддержки Фондом</a:t>
            </a:r>
            <a:endParaRPr lang="ru-RU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44592" y="5301208"/>
            <a:ext cx="2603432" cy="129614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Ограничения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68829" y="2171993"/>
            <a:ext cx="5663427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ts val="1500"/>
              </a:lnSpc>
              <a:buFont typeface="Wingdings" pitchFamily="2" charset="2"/>
              <a:buChar char="ü"/>
            </a:pPr>
            <a:r>
              <a:rPr lang="ru-RU" sz="1400" dirty="0" smtClean="0"/>
              <a:t> Сумма – </a:t>
            </a:r>
            <a:r>
              <a:rPr lang="ru-RU" sz="1400" b="1" dirty="0" smtClean="0"/>
              <a:t>от 100 до 1000 млн. руб.</a:t>
            </a:r>
          </a:p>
          <a:p>
            <a:pPr marL="285750" indent="-285750" algn="just">
              <a:lnSpc>
                <a:spcPts val="1500"/>
              </a:lnSpc>
              <a:buFont typeface="Wingdings" pitchFamily="2" charset="2"/>
              <a:buChar char="ü"/>
            </a:pPr>
            <a:r>
              <a:rPr lang="ru-RU" sz="1400" dirty="0"/>
              <a:t> </a:t>
            </a:r>
            <a:r>
              <a:rPr lang="ru-RU" sz="1400" dirty="0" smtClean="0"/>
              <a:t>Ставка – </a:t>
            </a:r>
            <a:r>
              <a:rPr lang="ru-RU" sz="1400" b="1" dirty="0" smtClean="0"/>
              <a:t>5% годовых</a:t>
            </a:r>
          </a:p>
          <a:p>
            <a:pPr marL="285750" indent="-285750" algn="just">
              <a:lnSpc>
                <a:spcPts val="1500"/>
              </a:lnSpc>
              <a:buFont typeface="Wingdings" pitchFamily="2" charset="2"/>
              <a:buChar char="ü"/>
            </a:pPr>
            <a:r>
              <a:rPr lang="ru-RU" sz="1400" dirty="0"/>
              <a:t> </a:t>
            </a:r>
            <a:r>
              <a:rPr lang="ru-RU" sz="1400" dirty="0" smtClean="0"/>
              <a:t>Срок – </a:t>
            </a:r>
            <a:r>
              <a:rPr lang="ru-RU" sz="1400" b="1" dirty="0" smtClean="0"/>
              <a:t>до 8 лет</a:t>
            </a:r>
          </a:p>
          <a:p>
            <a:pPr marL="285750" indent="-285750" algn="just">
              <a:lnSpc>
                <a:spcPts val="1500"/>
              </a:lnSpc>
              <a:buFont typeface="Wingdings" pitchFamily="2" charset="2"/>
              <a:buChar char="ü"/>
            </a:pPr>
            <a:r>
              <a:rPr lang="ru-RU" sz="1400" dirty="0"/>
              <a:t> </a:t>
            </a:r>
            <a:r>
              <a:rPr lang="ru-RU" sz="1400" dirty="0" smtClean="0"/>
              <a:t>Участие </a:t>
            </a:r>
            <a:r>
              <a:rPr lang="ru-RU" sz="1400" b="1" dirty="0" smtClean="0"/>
              <a:t>собственными средствами </a:t>
            </a:r>
            <a:r>
              <a:rPr lang="ru-RU" sz="1400" dirty="0" smtClean="0"/>
              <a:t>инициатора в проекте – </a:t>
            </a:r>
            <a:r>
              <a:rPr lang="ru-RU" sz="1400" b="1" dirty="0" smtClean="0"/>
              <a:t>не менее  15 %</a:t>
            </a:r>
          </a:p>
          <a:p>
            <a:pPr marL="285750" indent="-285750" algn="just">
              <a:lnSpc>
                <a:spcPts val="1500"/>
              </a:lnSpc>
              <a:buFont typeface="Wingdings" pitchFamily="2" charset="2"/>
              <a:buChar char="ü"/>
            </a:pPr>
            <a:r>
              <a:rPr lang="ru-RU" sz="1400" dirty="0"/>
              <a:t> </a:t>
            </a:r>
            <a:r>
              <a:rPr lang="ru-RU" sz="1400" b="1" dirty="0" smtClean="0"/>
              <a:t>Отсрочка </a:t>
            </a:r>
            <a:r>
              <a:rPr lang="ru-RU" sz="1400" dirty="0" smtClean="0"/>
              <a:t>по выплате займа – </a:t>
            </a:r>
            <a:r>
              <a:rPr lang="ru-RU" sz="1400" b="1" dirty="0" smtClean="0"/>
              <a:t>не более  3 лет</a:t>
            </a:r>
          </a:p>
          <a:p>
            <a:pPr marL="285750" indent="-285750" algn="just">
              <a:lnSpc>
                <a:spcPts val="1500"/>
              </a:lnSpc>
              <a:buFont typeface="Wingdings" pitchFamily="2" charset="2"/>
              <a:buChar char="ü"/>
            </a:pPr>
            <a:r>
              <a:rPr lang="ru-RU" sz="1400" dirty="0"/>
              <a:t> </a:t>
            </a:r>
            <a:r>
              <a:rPr lang="ru-RU" sz="1400" b="1" dirty="0" smtClean="0"/>
              <a:t>Наличие обеспечения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68831" y="3838689"/>
            <a:ext cx="566342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ts val="1500"/>
              </a:lnSpc>
              <a:buFont typeface="Wingdings" pitchFamily="2" charset="2"/>
              <a:buChar char="ü"/>
            </a:pPr>
            <a:r>
              <a:rPr lang="ru-RU" sz="1400" dirty="0" smtClean="0"/>
              <a:t> </a:t>
            </a:r>
            <a:r>
              <a:rPr lang="ru-RU" sz="1400" b="1" dirty="0" smtClean="0"/>
              <a:t>Отсутствие зависимости </a:t>
            </a:r>
            <a:r>
              <a:rPr lang="ru-RU" sz="1400" dirty="0" smtClean="0"/>
              <a:t>от деятельности градообразующего предприятия</a:t>
            </a:r>
          </a:p>
          <a:p>
            <a:pPr marL="285750" indent="-285750" algn="just">
              <a:lnSpc>
                <a:spcPts val="1500"/>
              </a:lnSpc>
              <a:buFont typeface="Wingdings" pitchFamily="2" charset="2"/>
              <a:buChar char="ü"/>
            </a:pPr>
            <a:r>
              <a:rPr lang="ru-RU" sz="1400" dirty="0" smtClean="0"/>
              <a:t> Инициатор (заемщик) – юридическое лицо, </a:t>
            </a:r>
            <a:r>
              <a:rPr lang="ru-RU" sz="1400" b="1" dirty="0" smtClean="0"/>
              <a:t>резидент РФ</a:t>
            </a:r>
          </a:p>
          <a:p>
            <a:pPr marL="285750" indent="-285750" algn="just">
              <a:lnSpc>
                <a:spcPts val="1500"/>
              </a:lnSpc>
              <a:buFont typeface="Wingdings" pitchFamily="2" charset="2"/>
              <a:buChar char="ü"/>
            </a:pPr>
            <a:r>
              <a:rPr lang="ru-RU" sz="1400" dirty="0"/>
              <a:t> </a:t>
            </a:r>
            <a:r>
              <a:rPr lang="ru-RU" sz="1400" b="1" dirty="0" smtClean="0"/>
              <a:t>Отсутствие</a:t>
            </a:r>
            <a:r>
              <a:rPr lang="ru-RU" sz="1400" dirty="0" smtClean="0"/>
              <a:t> у заемщика </a:t>
            </a:r>
            <a:r>
              <a:rPr lang="ru-RU" sz="1400" b="1" dirty="0" smtClean="0"/>
              <a:t>просроченной задолженности </a:t>
            </a:r>
            <a:r>
              <a:rPr lang="ru-RU" sz="1400" dirty="0" smtClean="0"/>
              <a:t>перед бюджетом и фондами</a:t>
            </a:r>
          </a:p>
          <a:p>
            <a:pPr marL="285750" indent="-285750" algn="just">
              <a:lnSpc>
                <a:spcPts val="1500"/>
              </a:lnSpc>
              <a:buFont typeface="Wingdings" pitchFamily="2" charset="2"/>
              <a:buChar char="ü"/>
            </a:pPr>
            <a:r>
              <a:rPr lang="ru-RU" sz="1400" dirty="0"/>
              <a:t> </a:t>
            </a:r>
            <a:r>
              <a:rPr lang="ru-RU" sz="1400" dirty="0" smtClean="0"/>
              <a:t>Проект должен реализоваться </a:t>
            </a:r>
            <a:r>
              <a:rPr lang="ru-RU" sz="1400" b="1" dirty="0" smtClean="0"/>
              <a:t>в границах моногорода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68830" y="5257562"/>
            <a:ext cx="5663427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ts val="1500"/>
              </a:lnSpc>
              <a:buFont typeface="Wingdings" pitchFamily="2" charset="2"/>
              <a:buChar char="ü"/>
            </a:pPr>
            <a:r>
              <a:rPr lang="ru-RU" sz="1400" dirty="0" smtClean="0"/>
              <a:t> Участие Фонда в проекте не более 40%</a:t>
            </a:r>
          </a:p>
          <a:p>
            <a:pPr marL="285750" indent="-285750" algn="just">
              <a:lnSpc>
                <a:spcPts val="1500"/>
              </a:lnSpc>
              <a:buFont typeface="Wingdings" pitchFamily="2" charset="2"/>
              <a:buChar char="ü"/>
            </a:pPr>
            <a:r>
              <a:rPr lang="ru-RU" sz="1400" dirty="0"/>
              <a:t> </a:t>
            </a:r>
            <a:r>
              <a:rPr lang="ru-RU" sz="1400" dirty="0" smtClean="0"/>
              <a:t>Средства Фонда могут быть направлены только на капитальные вложения</a:t>
            </a:r>
          </a:p>
          <a:p>
            <a:pPr marL="285750" indent="-285750" algn="just">
              <a:lnSpc>
                <a:spcPts val="1500"/>
              </a:lnSpc>
              <a:buFont typeface="Wingdings" pitchFamily="2" charset="2"/>
              <a:buChar char="ü"/>
            </a:pPr>
            <a:r>
              <a:rPr lang="ru-RU" sz="1400" dirty="0"/>
              <a:t> </a:t>
            </a:r>
            <a:r>
              <a:rPr lang="ru-RU" sz="1400" dirty="0" smtClean="0"/>
              <a:t>Наличие заключенного с Субъектом РФ Генерального соглашения</a:t>
            </a:r>
          </a:p>
          <a:p>
            <a:pPr marL="285750" indent="-285750" algn="just">
              <a:lnSpc>
                <a:spcPts val="1500"/>
              </a:lnSpc>
              <a:buFont typeface="Wingdings" pitchFamily="2" charset="2"/>
              <a:buChar char="ü"/>
            </a:pPr>
            <a:r>
              <a:rPr lang="ru-RU" sz="1400" dirty="0"/>
              <a:t> Наличие заключенного с Субъектом </a:t>
            </a:r>
            <a:r>
              <a:rPr lang="ru-RU" sz="1400" dirty="0" smtClean="0"/>
              <a:t>РФ соглашения о </a:t>
            </a:r>
            <a:r>
              <a:rPr lang="ru-RU" sz="1400" dirty="0" err="1" smtClean="0"/>
              <a:t>софинансировании</a:t>
            </a:r>
            <a:r>
              <a:rPr lang="ru-RU" sz="1400" dirty="0" smtClean="0"/>
              <a:t> расходов на создание инфраструктуры в конкретном моногороде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379056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369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33928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9138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" y="2204864"/>
            <a:ext cx="5436221" cy="424847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ая выноска 3"/>
          <p:cNvSpPr/>
          <p:nvPr/>
        </p:nvSpPr>
        <p:spPr>
          <a:xfrm>
            <a:off x="3355868" y="2204864"/>
            <a:ext cx="5536612" cy="4248470"/>
          </a:xfrm>
          <a:custGeom>
            <a:avLst/>
            <a:gdLst>
              <a:gd name="connsiteX0" fmla="*/ 0 w 3197528"/>
              <a:gd name="connsiteY0" fmla="*/ 0 h 4248470"/>
              <a:gd name="connsiteX1" fmla="*/ 532921 w 3197528"/>
              <a:gd name="connsiteY1" fmla="*/ 0 h 4248470"/>
              <a:gd name="connsiteX2" fmla="*/ 532921 w 3197528"/>
              <a:gd name="connsiteY2" fmla="*/ 0 h 4248470"/>
              <a:gd name="connsiteX3" fmla="*/ 1332303 w 3197528"/>
              <a:gd name="connsiteY3" fmla="*/ 0 h 4248470"/>
              <a:gd name="connsiteX4" fmla="*/ 3197528 w 3197528"/>
              <a:gd name="connsiteY4" fmla="*/ 0 h 4248470"/>
              <a:gd name="connsiteX5" fmla="*/ 3197528 w 3197528"/>
              <a:gd name="connsiteY5" fmla="*/ 708078 h 4248470"/>
              <a:gd name="connsiteX6" fmla="*/ 3197528 w 3197528"/>
              <a:gd name="connsiteY6" fmla="*/ 708078 h 4248470"/>
              <a:gd name="connsiteX7" fmla="*/ 3197528 w 3197528"/>
              <a:gd name="connsiteY7" fmla="*/ 1770196 h 4248470"/>
              <a:gd name="connsiteX8" fmla="*/ 3197528 w 3197528"/>
              <a:gd name="connsiteY8" fmla="*/ 4248470 h 4248470"/>
              <a:gd name="connsiteX9" fmla="*/ 1332303 w 3197528"/>
              <a:gd name="connsiteY9" fmla="*/ 4248470 h 4248470"/>
              <a:gd name="connsiteX10" fmla="*/ 532921 w 3197528"/>
              <a:gd name="connsiteY10" fmla="*/ 4248470 h 4248470"/>
              <a:gd name="connsiteX11" fmla="*/ 532921 w 3197528"/>
              <a:gd name="connsiteY11" fmla="*/ 4248470 h 4248470"/>
              <a:gd name="connsiteX12" fmla="*/ 0 w 3197528"/>
              <a:gd name="connsiteY12" fmla="*/ 4248470 h 4248470"/>
              <a:gd name="connsiteX13" fmla="*/ 0 w 3197528"/>
              <a:gd name="connsiteY13" fmla="*/ 1770196 h 4248470"/>
              <a:gd name="connsiteX14" fmla="*/ -2534776 w 3197528"/>
              <a:gd name="connsiteY14" fmla="*/ 2074443 h 4248470"/>
              <a:gd name="connsiteX15" fmla="*/ 0 w 3197528"/>
              <a:gd name="connsiteY15" fmla="*/ 708078 h 4248470"/>
              <a:gd name="connsiteX16" fmla="*/ 0 w 3197528"/>
              <a:gd name="connsiteY16" fmla="*/ 0 h 4248470"/>
              <a:gd name="connsiteX0" fmla="*/ 2534776 w 5732304"/>
              <a:gd name="connsiteY0" fmla="*/ 0 h 4248470"/>
              <a:gd name="connsiteX1" fmla="*/ 3067697 w 5732304"/>
              <a:gd name="connsiteY1" fmla="*/ 0 h 4248470"/>
              <a:gd name="connsiteX2" fmla="*/ 3067697 w 5732304"/>
              <a:gd name="connsiteY2" fmla="*/ 0 h 4248470"/>
              <a:gd name="connsiteX3" fmla="*/ 3867079 w 5732304"/>
              <a:gd name="connsiteY3" fmla="*/ 0 h 4248470"/>
              <a:gd name="connsiteX4" fmla="*/ 5732304 w 5732304"/>
              <a:gd name="connsiteY4" fmla="*/ 0 h 4248470"/>
              <a:gd name="connsiteX5" fmla="*/ 5732304 w 5732304"/>
              <a:gd name="connsiteY5" fmla="*/ 708078 h 4248470"/>
              <a:gd name="connsiteX6" fmla="*/ 5732304 w 5732304"/>
              <a:gd name="connsiteY6" fmla="*/ 708078 h 4248470"/>
              <a:gd name="connsiteX7" fmla="*/ 5732304 w 5732304"/>
              <a:gd name="connsiteY7" fmla="*/ 1770196 h 4248470"/>
              <a:gd name="connsiteX8" fmla="*/ 5732304 w 5732304"/>
              <a:gd name="connsiteY8" fmla="*/ 4248470 h 4248470"/>
              <a:gd name="connsiteX9" fmla="*/ 3867079 w 5732304"/>
              <a:gd name="connsiteY9" fmla="*/ 4248470 h 4248470"/>
              <a:gd name="connsiteX10" fmla="*/ 3067697 w 5732304"/>
              <a:gd name="connsiteY10" fmla="*/ 4248470 h 4248470"/>
              <a:gd name="connsiteX11" fmla="*/ 3067697 w 5732304"/>
              <a:gd name="connsiteY11" fmla="*/ 4248470 h 4248470"/>
              <a:gd name="connsiteX12" fmla="*/ 2534776 w 5732304"/>
              <a:gd name="connsiteY12" fmla="*/ 4248470 h 4248470"/>
              <a:gd name="connsiteX13" fmla="*/ 2548424 w 5732304"/>
              <a:gd name="connsiteY13" fmla="*/ 3162268 h 4248470"/>
              <a:gd name="connsiteX14" fmla="*/ 0 w 5732304"/>
              <a:gd name="connsiteY14" fmla="*/ 2074443 h 4248470"/>
              <a:gd name="connsiteX15" fmla="*/ 2534776 w 5732304"/>
              <a:gd name="connsiteY15" fmla="*/ 708078 h 4248470"/>
              <a:gd name="connsiteX16" fmla="*/ 2534776 w 5732304"/>
              <a:gd name="connsiteY16" fmla="*/ 0 h 4248470"/>
              <a:gd name="connsiteX0" fmla="*/ 2534776 w 5732304"/>
              <a:gd name="connsiteY0" fmla="*/ 0 h 4248470"/>
              <a:gd name="connsiteX1" fmla="*/ 3067697 w 5732304"/>
              <a:gd name="connsiteY1" fmla="*/ 0 h 4248470"/>
              <a:gd name="connsiteX2" fmla="*/ 3067697 w 5732304"/>
              <a:gd name="connsiteY2" fmla="*/ 0 h 4248470"/>
              <a:gd name="connsiteX3" fmla="*/ 3867079 w 5732304"/>
              <a:gd name="connsiteY3" fmla="*/ 0 h 4248470"/>
              <a:gd name="connsiteX4" fmla="*/ 5732304 w 5732304"/>
              <a:gd name="connsiteY4" fmla="*/ 0 h 4248470"/>
              <a:gd name="connsiteX5" fmla="*/ 5732304 w 5732304"/>
              <a:gd name="connsiteY5" fmla="*/ 708078 h 4248470"/>
              <a:gd name="connsiteX6" fmla="*/ 5732304 w 5732304"/>
              <a:gd name="connsiteY6" fmla="*/ 708078 h 4248470"/>
              <a:gd name="connsiteX7" fmla="*/ 5732304 w 5732304"/>
              <a:gd name="connsiteY7" fmla="*/ 1770196 h 4248470"/>
              <a:gd name="connsiteX8" fmla="*/ 5732304 w 5732304"/>
              <a:gd name="connsiteY8" fmla="*/ 4248470 h 4248470"/>
              <a:gd name="connsiteX9" fmla="*/ 3867079 w 5732304"/>
              <a:gd name="connsiteY9" fmla="*/ 4248470 h 4248470"/>
              <a:gd name="connsiteX10" fmla="*/ 3067697 w 5732304"/>
              <a:gd name="connsiteY10" fmla="*/ 4248470 h 4248470"/>
              <a:gd name="connsiteX11" fmla="*/ 3067697 w 5732304"/>
              <a:gd name="connsiteY11" fmla="*/ 4248470 h 4248470"/>
              <a:gd name="connsiteX12" fmla="*/ 2534776 w 5732304"/>
              <a:gd name="connsiteY12" fmla="*/ 4248470 h 4248470"/>
              <a:gd name="connsiteX13" fmla="*/ 2548424 w 5732304"/>
              <a:gd name="connsiteY13" fmla="*/ 3162268 h 4248470"/>
              <a:gd name="connsiteX14" fmla="*/ 0 w 5732304"/>
              <a:gd name="connsiteY14" fmla="*/ 2074443 h 4248470"/>
              <a:gd name="connsiteX15" fmla="*/ 2616663 w 5732304"/>
              <a:gd name="connsiteY15" fmla="*/ 2782537 h 4248470"/>
              <a:gd name="connsiteX16" fmla="*/ 2534776 w 5732304"/>
              <a:gd name="connsiteY16" fmla="*/ 0 h 4248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732304" h="4248470">
                <a:moveTo>
                  <a:pt x="2534776" y="0"/>
                </a:moveTo>
                <a:lnTo>
                  <a:pt x="3067697" y="0"/>
                </a:lnTo>
                <a:lnTo>
                  <a:pt x="3067697" y="0"/>
                </a:lnTo>
                <a:lnTo>
                  <a:pt x="3867079" y="0"/>
                </a:lnTo>
                <a:lnTo>
                  <a:pt x="5732304" y="0"/>
                </a:lnTo>
                <a:lnTo>
                  <a:pt x="5732304" y="708078"/>
                </a:lnTo>
                <a:lnTo>
                  <a:pt x="5732304" y="708078"/>
                </a:lnTo>
                <a:lnTo>
                  <a:pt x="5732304" y="1770196"/>
                </a:lnTo>
                <a:lnTo>
                  <a:pt x="5732304" y="4248470"/>
                </a:lnTo>
                <a:lnTo>
                  <a:pt x="3867079" y="4248470"/>
                </a:lnTo>
                <a:lnTo>
                  <a:pt x="3067697" y="4248470"/>
                </a:lnTo>
                <a:lnTo>
                  <a:pt x="3067697" y="4248470"/>
                </a:lnTo>
                <a:lnTo>
                  <a:pt x="2534776" y="4248470"/>
                </a:lnTo>
                <a:lnTo>
                  <a:pt x="2548424" y="3162268"/>
                </a:lnTo>
                <a:lnTo>
                  <a:pt x="0" y="2074443"/>
                </a:lnTo>
                <a:lnTo>
                  <a:pt x="2616663" y="2782537"/>
                </a:lnTo>
                <a:lnTo>
                  <a:pt x="2534776" y="0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9" y="2204864"/>
            <a:ext cx="3168351" cy="4248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6942493"/>
              </p:ext>
            </p:extLst>
          </p:nvPr>
        </p:nvGraphicFramePr>
        <p:xfrm>
          <a:off x="4788024" y="404664"/>
          <a:ext cx="3960440" cy="86409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960440"/>
              </a:tblGrid>
              <a:tr h="864096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Географическое расположение</a:t>
                      </a:r>
                      <a:endParaRPr lang="ru-RU" sz="24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35" y="332656"/>
            <a:ext cx="2257425" cy="600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4698764"/>
              </p:ext>
            </p:extLst>
          </p:nvPr>
        </p:nvGraphicFramePr>
        <p:xfrm>
          <a:off x="0" y="1556792"/>
          <a:ext cx="5436096" cy="51816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5436096"/>
              </a:tblGrid>
              <a:tr h="471054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Новгородская область</a:t>
                      </a:r>
                      <a:endParaRPr lang="ru-RU" sz="2800" dirty="0"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5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9134462"/>
              </p:ext>
            </p:extLst>
          </p:nvPr>
        </p:nvGraphicFramePr>
        <p:xfrm>
          <a:off x="5724129" y="1556792"/>
          <a:ext cx="3168351" cy="51816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3168351"/>
              </a:tblGrid>
              <a:tr h="471054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Угловка</a:t>
                      </a:r>
                      <a:endParaRPr lang="ru-RU" sz="2800" dirty="0"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282" y="0"/>
            <a:ext cx="204717" cy="6865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386082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189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1959832"/>
              </p:ext>
            </p:extLst>
          </p:nvPr>
        </p:nvGraphicFramePr>
        <p:xfrm>
          <a:off x="4788024" y="404664"/>
          <a:ext cx="3960440" cy="11887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960440"/>
              </a:tblGrid>
              <a:tr h="864096">
                <a:tc>
                  <a:txBody>
                    <a:bodyPr/>
                    <a:lstStyle/>
                    <a:p>
                      <a:pPr algn="ctr"/>
                      <a:r>
                        <a:rPr lang="ru-RU" sz="2400" b="0" baseline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Угловка – территория  опережающего социально-экономического развития</a:t>
                      </a:r>
                      <a:endParaRPr lang="ru-RU" sz="24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5"/>
            <a:ext cx="2257425" cy="600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386"/>
          <a:stretch/>
        </p:blipFill>
        <p:spPr bwMode="auto">
          <a:xfrm>
            <a:off x="323528" y="1633538"/>
            <a:ext cx="8424936" cy="140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282" y="0"/>
            <a:ext cx="204717" cy="6865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7111672"/>
              </p:ext>
            </p:extLst>
          </p:nvPr>
        </p:nvGraphicFramePr>
        <p:xfrm>
          <a:off x="357844" y="3140967"/>
          <a:ext cx="8390619" cy="3482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6873"/>
                <a:gridCol w="1993347"/>
                <a:gridCol w="3600399"/>
              </a:tblGrid>
              <a:tr h="61241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Обычный режим налогообложения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Территория опережающего</a:t>
                      </a:r>
                      <a:r>
                        <a:rPr lang="ru-RU" baseline="0" dirty="0" smtClean="0"/>
                        <a:t> развития</a:t>
                      </a:r>
                      <a:endParaRPr lang="ru-RU" dirty="0"/>
                    </a:p>
                  </a:txBody>
                  <a:tcPr/>
                </a:tc>
              </a:tr>
              <a:tr h="611726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600" dirty="0" smtClean="0"/>
                        <a:t>Ставка налога на имущество</a:t>
                      </a:r>
                      <a:r>
                        <a:rPr lang="ru-RU" sz="1600" baseline="0" dirty="0" smtClean="0"/>
                        <a:t> организаций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600" dirty="0" smtClean="0"/>
                        <a:t>2,2%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600" dirty="0" smtClean="0">
                          <a:solidFill>
                            <a:srgbClr val="FF0000"/>
                          </a:solidFill>
                        </a:rPr>
                        <a:t>0%  </a:t>
                      </a:r>
                      <a:r>
                        <a:rPr lang="ru-RU" sz="1600" dirty="0" smtClean="0"/>
                        <a:t>в течение 5 лет со дня получения ими</a:t>
                      </a:r>
                      <a:r>
                        <a:rPr lang="ru-RU" sz="1600" baseline="0" dirty="0" smtClean="0"/>
                        <a:t> статуса резидента, </a:t>
                      </a:r>
                    </a:p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600" baseline="0" dirty="0" smtClean="0">
                          <a:solidFill>
                            <a:srgbClr val="FF0000"/>
                          </a:solidFill>
                        </a:rPr>
                        <a:t>1,1% </a:t>
                      </a:r>
                      <a:r>
                        <a:rPr lang="ru-RU" sz="1600" baseline="0" dirty="0" smtClean="0"/>
                        <a:t>в последующие 5 лет</a:t>
                      </a:r>
                      <a:endParaRPr lang="ru-RU" sz="1600" dirty="0"/>
                    </a:p>
                  </a:txBody>
                  <a:tcPr/>
                </a:tc>
              </a:tr>
              <a:tr h="590889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600" dirty="0" smtClean="0"/>
                        <a:t>Ставка федеральной части налога на прибыль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600" dirty="0" smtClean="0"/>
                        <a:t>3%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600" dirty="0" smtClean="0">
                          <a:solidFill>
                            <a:srgbClr val="FF0000"/>
                          </a:solidFill>
                        </a:rPr>
                        <a:t>0% </a:t>
                      </a:r>
                      <a:r>
                        <a:rPr lang="ru-RU" sz="1600" dirty="0" smtClean="0"/>
                        <a:t>первые 5 лет после получения прибыли от деятельности в рамках ТОСЭР</a:t>
                      </a:r>
                      <a:endParaRPr lang="ru-RU" sz="1600" dirty="0"/>
                    </a:p>
                  </a:txBody>
                  <a:tcPr/>
                </a:tc>
              </a:tr>
              <a:tr h="426036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600" dirty="0" smtClean="0"/>
                        <a:t>Ставка региональной части налога на прибыль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600" dirty="0" smtClean="0"/>
                        <a:t>17%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600" dirty="0" smtClean="0"/>
                        <a:t>1-5 годы</a:t>
                      </a:r>
                      <a:r>
                        <a:rPr lang="ru-RU" sz="1600" baseline="0" dirty="0" smtClean="0"/>
                        <a:t> – </a:t>
                      </a:r>
                      <a:r>
                        <a:rPr lang="ru-RU" sz="1600" baseline="0" dirty="0" smtClean="0">
                          <a:solidFill>
                            <a:srgbClr val="FF0000"/>
                          </a:solidFill>
                        </a:rPr>
                        <a:t>5%</a:t>
                      </a:r>
                    </a:p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600" baseline="0" dirty="0" smtClean="0"/>
                        <a:t>6-10 годы – </a:t>
                      </a:r>
                      <a:r>
                        <a:rPr lang="ru-RU" sz="1600" baseline="0" dirty="0" smtClean="0">
                          <a:solidFill>
                            <a:srgbClr val="FF0000"/>
                          </a:solidFill>
                        </a:rPr>
                        <a:t>10%</a:t>
                      </a:r>
                      <a:endParaRPr lang="ru-RU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692992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600" dirty="0" smtClean="0"/>
                        <a:t>Взносы в Пенсионный фонд, Фонд социального страхования,</a:t>
                      </a:r>
                      <a:r>
                        <a:rPr lang="ru-RU" sz="1600" baseline="0" dirty="0" smtClean="0"/>
                        <a:t> Федеральный фонд обязательного медицинского страхования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600" dirty="0" smtClean="0"/>
                        <a:t>30%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600" dirty="0" smtClean="0">
                          <a:solidFill>
                            <a:srgbClr val="FF0000"/>
                          </a:solidFill>
                        </a:rPr>
                        <a:t>7,6% </a:t>
                      </a:r>
                      <a:r>
                        <a:rPr lang="ru-RU" sz="1600" dirty="0" smtClean="0"/>
                        <a:t>в течение 10 лет со дня получения ими статуса резидента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386082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26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3141338"/>
              </p:ext>
            </p:extLst>
          </p:nvPr>
        </p:nvGraphicFramePr>
        <p:xfrm>
          <a:off x="4788024" y="404664"/>
          <a:ext cx="3960440" cy="9144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960440"/>
              </a:tblGrid>
              <a:tr h="864096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Инвестиционные проекты, планируемые к реализации в моногороде</a:t>
                      </a:r>
                      <a:r>
                        <a:rPr lang="ru-RU" sz="1800" b="0" baseline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 Угловка</a:t>
                      </a:r>
                      <a:endParaRPr lang="ru-RU" sz="18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35" y="332656"/>
            <a:ext cx="2257425" cy="600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282" y="0"/>
            <a:ext cx="204717" cy="6865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4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82" y="1844824"/>
            <a:ext cx="8561780" cy="45365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386082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947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800593"/>
              </p:ext>
            </p:extLst>
          </p:nvPr>
        </p:nvGraphicFramePr>
        <p:xfrm>
          <a:off x="4788024" y="404664"/>
          <a:ext cx="3960440" cy="86409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960440"/>
              </a:tblGrid>
              <a:tr h="864096">
                <a:tc>
                  <a:txBody>
                    <a:bodyPr/>
                    <a:lstStyle/>
                    <a:p>
                      <a:pPr algn="ctr"/>
                      <a:r>
                        <a:rPr lang="ru-RU" sz="2200" b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Инфраструктурная карта</a:t>
                      </a:r>
                      <a:r>
                        <a:rPr lang="ru-RU" sz="2200" b="0" baseline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ru-RU" sz="2200" b="0" baseline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ТОСЭР «Угловка»</a:t>
                      </a:r>
                      <a:endParaRPr lang="ru-RU" sz="22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35" y="332656"/>
            <a:ext cx="2257425" cy="600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282" y="0"/>
            <a:ext cx="204717" cy="6865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662" y="1268761"/>
            <a:ext cx="5275641" cy="5596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386082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411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674887"/>
              </p:ext>
            </p:extLst>
          </p:nvPr>
        </p:nvGraphicFramePr>
        <p:xfrm>
          <a:off x="585704" y="1412776"/>
          <a:ext cx="8201891" cy="51816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8201891"/>
              </a:tblGrid>
              <a:tr h="471054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 «д. Шуя, участок №48»</a:t>
                      </a:r>
                      <a:endParaRPr lang="ru-RU" sz="2800" dirty="0"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5265002"/>
              </p:ext>
            </p:extLst>
          </p:nvPr>
        </p:nvGraphicFramePr>
        <p:xfrm>
          <a:off x="4788024" y="404664"/>
          <a:ext cx="3960440" cy="86409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960440"/>
              </a:tblGrid>
              <a:tr h="864096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Инвестиционные площадки</a:t>
                      </a:r>
                      <a:endParaRPr lang="ru-RU" sz="24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pic>
        <p:nvPicPr>
          <p:cNvPr id="9" name="Picture 2" descr="C:\Users\budaihanovaea\Desktop\Инвестиционные площадки\2016 год\ПЛОЩАДКИ 36+15 ИТОГ\Площадки на 01.12.2016 (36шт)\д.Шуя уч. 48\д.Шуя уч.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8" y="2276872"/>
            <a:ext cx="4535488" cy="349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5"/>
          <p:cNvSpPr txBox="1">
            <a:spLocks noChangeArrowheads="1"/>
          </p:cNvSpPr>
          <p:nvPr/>
        </p:nvSpPr>
        <p:spPr>
          <a:xfrm>
            <a:off x="4932040" y="2060848"/>
            <a:ext cx="3888556" cy="468052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hlink"/>
                </a:solidFill>
              </a:rPr>
              <a:t>Владелец</a:t>
            </a:r>
            <a:r>
              <a:rPr lang="en-US" sz="1400" b="1" dirty="0" smtClean="0">
                <a:solidFill>
                  <a:schemeClr val="hlink"/>
                </a:solidFill>
              </a:rPr>
              <a:t>:</a:t>
            </a:r>
            <a:r>
              <a:rPr lang="ru-RU" sz="1400" b="1" dirty="0" smtClean="0">
                <a:solidFill>
                  <a:schemeClr val="hlink"/>
                </a:solidFill>
              </a:rPr>
              <a:t> </a:t>
            </a:r>
            <a:r>
              <a:rPr lang="ru-RU" sz="1400" dirty="0" smtClean="0"/>
              <a:t> Угловское городское поселение</a:t>
            </a:r>
            <a:r>
              <a:rPr lang="en-US" sz="1400" dirty="0" smtClean="0"/>
              <a:t>;</a:t>
            </a:r>
            <a:endParaRPr lang="ru-RU" sz="14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hlink"/>
                </a:solidFill>
              </a:rPr>
              <a:t>Положение участка</a:t>
            </a:r>
            <a:r>
              <a:rPr lang="en-US" sz="1400" b="1" dirty="0" smtClean="0">
                <a:solidFill>
                  <a:schemeClr val="hlink"/>
                </a:solidFill>
              </a:rPr>
              <a:t>:</a:t>
            </a:r>
            <a:r>
              <a:rPr lang="ru-RU" sz="1400" dirty="0" smtClean="0"/>
              <a:t> д. Шуя, участок № 48</a:t>
            </a:r>
            <a:r>
              <a:rPr lang="en-US" sz="1400" dirty="0" smtClean="0"/>
              <a:t>;</a:t>
            </a:r>
            <a:endParaRPr lang="ru-RU" sz="14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hlink"/>
                </a:solidFill>
              </a:rPr>
              <a:t>Партнер по переговорам</a:t>
            </a:r>
            <a:r>
              <a:rPr lang="en-US" sz="1400" b="1" dirty="0" smtClean="0">
                <a:solidFill>
                  <a:schemeClr val="hlink"/>
                </a:solidFill>
              </a:rPr>
              <a:t>:</a:t>
            </a:r>
            <a:r>
              <a:rPr lang="ru-RU" sz="1400" dirty="0" smtClean="0">
                <a:solidFill>
                  <a:schemeClr val="hlink"/>
                </a:solidFill>
              </a:rPr>
              <a:t> </a:t>
            </a:r>
            <a:r>
              <a:rPr lang="ru-RU" sz="1400" dirty="0" smtClean="0">
                <a:solidFill>
                  <a:srgbClr val="000000"/>
                </a:solidFill>
              </a:rPr>
              <a:t>Заместитель Главы администрации района по экономическому развитию, председатель комитета финансов Васильева Татьяна Васильевна, 8(81657)21439</a:t>
            </a:r>
            <a:endParaRPr lang="ru-RU" sz="1400" dirty="0" smtClean="0">
              <a:solidFill>
                <a:schemeClr val="hlink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dirty="0" smtClean="0"/>
              <a:t>Глава Угловского городского поселения Стекольников Александр Владимирович, (881657)26114, 26219</a:t>
            </a:r>
            <a:r>
              <a:rPr lang="en-US" sz="1400" dirty="0" smtClean="0"/>
              <a:t>;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hlink"/>
                </a:solidFill>
              </a:rPr>
              <a:t>Описание территории</a:t>
            </a:r>
            <a:r>
              <a:rPr lang="en-US" sz="1400" b="1" dirty="0" smtClean="0">
                <a:solidFill>
                  <a:schemeClr val="hlink"/>
                </a:solidFill>
              </a:rPr>
              <a:t>:</a:t>
            </a:r>
            <a:r>
              <a:rPr lang="ru-RU" sz="1400" dirty="0" smtClean="0">
                <a:solidFill>
                  <a:schemeClr val="hlink"/>
                </a:solidFill>
              </a:rPr>
              <a:t> </a:t>
            </a:r>
            <a:r>
              <a:rPr lang="ru-RU" sz="1400" dirty="0" smtClean="0"/>
              <a:t>производственная деятельность</a:t>
            </a:r>
            <a:r>
              <a:rPr lang="en-US" sz="1400" dirty="0" smtClean="0"/>
              <a:t>;</a:t>
            </a:r>
            <a:endParaRPr lang="ru-RU" sz="14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3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3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3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300" b="1" dirty="0" smtClean="0">
              <a:solidFill>
                <a:schemeClr val="hlink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300" b="1" dirty="0" smtClean="0">
              <a:solidFill>
                <a:schemeClr val="hlink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300" b="1" dirty="0" smtClean="0">
              <a:solidFill>
                <a:schemeClr val="hlink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hlink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hlink"/>
                </a:solidFill>
              </a:rPr>
              <a:t>Характеристика инфраструктуры</a:t>
            </a:r>
            <a:r>
              <a:rPr lang="en-US" sz="1400" b="1" dirty="0" smtClean="0">
                <a:solidFill>
                  <a:schemeClr val="hlink"/>
                </a:solidFill>
              </a:rPr>
              <a:t>:</a:t>
            </a:r>
            <a:r>
              <a:rPr lang="ru-RU" sz="1400" dirty="0" smtClean="0">
                <a:solidFill>
                  <a:schemeClr val="hlink"/>
                </a:solidFill>
              </a:rPr>
              <a:t> </a:t>
            </a:r>
            <a:r>
              <a:rPr lang="ru-RU" sz="1400" dirty="0" smtClean="0"/>
              <a:t>отсутствует</a:t>
            </a:r>
            <a:r>
              <a:rPr lang="en-US" sz="1400" dirty="0" smtClean="0"/>
              <a:t>;</a:t>
            </a:r>
            <a:endParaRPr lang="ru-RU" sz="14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hlink"/>
                </a:solidFill>
              </a:rPr>
              <a:t>Условия приобретения</a:t>
            </a:r>
            <a:r>
              <a:rPr lang="en-US" sz="1400" b="1" dirty="0" smtClean="0">
                <a:solidFill>
                  <a:schemeClr val="hlink"/>
                </a:solidFill>
              </a:rPr>
              <a:t>:</a:t>
            </a:r>
            <a:r>
              <a:rPr lang="ru-RU" sz="1400" dirty="0" smtClean="0"/>
              <a:t> аренда, выкуп возможен</a:t>
            </a:r>
            <a:r>
              <a:rPr lang="en-US" sz="1400" dirty="0" smtClean="0"/>
              <a:t>;</a:t>
            </a:r>
            <a:endParaRPr lang="ru-RU" sz="14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hlink"/>
                </a:solidFill>
              </a:rPr>
              <a:t>Здания и сооружения</a:t>
            </a:r>
            <a:r>
              <a:rPr lang="en-US" sz="1400" b="1" dirty="0" smtClean="0">
                <a:solidFill>
                  <a:schemeClr val="hlink"/>
                </a:solidFill>
              </a:rPr>
              <a:t>:</a:t>
            </a:r>
            <a:r>
              <a:rPr lang="ru-RU" sz="1400" dirty="0" smtClean="0"/>
              <a:t> отсутствуют.</a:t>
            </a:r>
            <a:endParaRPr lang="en-US" sz="14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14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430" y="4401108"/>
            <a:ext cx="4041775" cy="1476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35" y="332656"/>
            <a:ext cx="2257425" cy="600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282" y="0"/>
            <a:ext cx="204717" cy="6865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199" y="6356350"/>
            <a:ext cx="2386083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209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3351479"/>
              </p:ext>
            </p:extLst>
          </p:nvPr>
        </p:nvGraphicFramePr>
        <p:xfrm>
          <a:off x="467544" y="4300735"/>
          <a:ext cx="3882260" cy="24406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8" name="PDF" r:id="rId3" imgW="0" imgH="0" progId="FoxitReader.Document">
                  <p:embed/>
                </p:oleObj>
              </mc:Choice>
              <mc:Fallback>
                <p:oleObj name="PDF" r:id="rId3" imgW="0" imgH="0" progId="FoxitReader.Document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4300735"/>
                        <a:ext cx="3882260" cy="24406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7936244"/>
              </p:ext>
            </p:extLst>
          </p:nvPr>
        </p:nvGraphicFramePr>
        <p:xfrm>
          <a:off x="467544" y="1916832"/>
          <a:ext cx="3889127" cy="26548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9" name="PDF" r:id="rId5" imgW="0" imgH="0" progId="FoxitReader.Document">
                  <p:embed/>
                </p:oleObj>
              </mc:Choice>
              <mc:Fallback>
                <p:oleObj name="PDF" r:id="rId5" imgW="0" imgH="0" progId="FoxitReader.Document">
                  <p:embed/>
                  <p:pic>
                    <p:nvPicPr>
                      <p:cNvPr id="0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1916832"/>
                        <a:ext cx="3889127" cy="26548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3373927"/>
              </p:ext>
            </p:extLst>
          </p:nvPr>
        </p:nvGraphicFramePr>
        <p:xfrm>
          <a:off x="585704" y="1412776"/>
          <a:ext cx="8201891" cy="51816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8201891"/>
              </a:tblGrid>
              <a:tr h="471054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2. «д. Шуя -2 (1,7 и 2,3 га)»</a:t>
                      </a:r>
                      <a:endParaRPr lang="ru-RU" sz="2800" dirty="0"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3444497"/>
              </p:ext>
            </p:extLst>
          </p:nvPr>
        </p:nvGraphicFramePr>
        <p:xfrm>
          <a:off x="4788024" y="404664"/>
          <a:ext cx="3960440" cy="86409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960440"/>
              </a:tblGrid>
              <a:tr h="864096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Инвестиционные площадки</a:t>
                      </a:r>
                      <a:endParaRPr lang="ru-RU" sz="24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10" name="Rectangle 5"/>
          <p:cNvSpPr txBox="1">
            <a:spLocks noChangeArrowheads="1"/>
          </p:cNvSpPr>
          <p:nvPr/>
        </p:nvSpPr>
        <p:spPr>
          <a:xfrm>
            <a:off x="4932040" y="2060848"/>
            <a:ext cx="3888556" cy="468052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1400" dirty="0"/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>
          <a:xfrm>
            <a:off x="4711625" y="1628801"/>
            <a:ext cx="4038600" cy="511256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hlink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hlink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hlink"/>
                </a:solidFill>
              </a:rPr>
              <a:t>Владелец</a:t>
            </a:r>
            <a:r>
              <a:rPr lang="en-US" sz="1400" b="1" dirty="0" smtClean="0">
                <a:solidFill>
                  <a:schemeClr val="hlink"/>
                </a:solidFill>
              </a:rPr>
              <a:t>:</a:t>
            </a:r>
            <a:r>
              <a:rPr lang="ru-RU" sz="1400" b="1" dirty="0" smtClean="0">
                <a:solidFill>
                  <a:schemeClr val="hlink"/>
                </a:solidFill>
              </a:rPr>
              <a:t> </a:t>
            </a:r>
            <a:r>
              <a:rPr lang="ru-RU" sz="1400" dirty="0" smtClean="0"/>
              <a:t> Угловское городское поселение</a:t>
            </a:r>
            <a:r>
              <a:rPr lang="en-US" sz="1400" dirty="0" smtClean="0"/>
              <a:t>;</a:t>
            </a:r>
            <a:endParaRPr lang="ru-RU" sz="14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hlink"/>
                </a:solidFill>
              </a:rPr>
              <a:t>Положение участка</a:t>
            </a:r>
            <a:r>
              <a:rPr lang="en-US" sz="1400" b="1" dirty="0" smtClean="0">
                <a:solidFill>
                  <a:schemeClr val="hlink"/>
                </a:solidFill>
              </a:rPr>
              <a:t>:</a:t>
            </a:r>
            <a:r>
              <a:rPr lang="ru-RU" sz="1400" dirty="0" smtClean="0"/>
              <a:t> Угловское городское поселение , д. Шуя</a:t>
            </a:r>
            <a:r>
              <a:rPr lang="en-US" sz="1400" dirty="0" smtClean="0"/>
              <a:t>;</a:t>
            </a:r>
            <a:endParaRPr lang="ru-RU" sz="14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hlink"/>
                </a:solidFill>
              </a:rPr>
              <a:t>Партнер по переговорам</a:t>
            </a:r>
            <a:r>
              <a:rPr lang="en-US" sz="1400" b="1" dirty="0" smtClean="0">
                <a:solidFill>
                  <a:schemeClr val="hlink"/>
                </a:solidFill>
              </a:rPr>
              <a:t>:</a:t>
            </a:r>
            <a:r>
              <a:rPr lang="ru-RU" sz="1400" dirty="0" smtClean="0">
                <a:solidFill>
                  <a:schemeClr val="hlink"/>
                </a:solidFill>
              </a:rPr>
              <a:t> </a:t>
            </a:r>
            <a:r>
              <a:rPr lang="ru-RU" sz="1400" dirty="0" smtClean="0">
                <a:solidFill>
                  <a:srgbClr val="000000"/>
                </a:solidFill>
              </a:rPr>
              <a:t>Заместитель Главы администрации района по экономическому развитию, председатель комитета финансов Васильева Татьяна Васильевна, 8(81657)21439</a:t>
            </a:r>
            <a:endParaRPr lang="ru-RU" sz="1400" dirty="0" smtClean="0">
              <a:solidFill>
                <a:schemeClr val="hlink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dirty="0" smtClean="0"/>
              <a:t>Глава Угловского городского поселения Стекольников Александр Владимирович, 8(81657)26114, 26219</a:t>
            </a:r>
            <a:r>
              <a:rPr lang="en-US" sz="1400" dirty="0" smtClean="0"/>
              <a:t>;</a:t>
            </a:r>
            <a:endParaRPr lang="ru-RU" sz="1400" b="1" dirty="0" smtClean="0">
              <a:solidFill>
                <a:schemeClr val="hlink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hlink"/>
                </a:solidFill>
              </a:rPr>
              <a:t>Описание территории</a:t>
            </a:r>
            <a:r>
              <a:rPr lang="en-US" sz="1400" b="1" dirty="0" smtClean="0">
                <a:solidFill>
                  <a:schemeClr val="hlink"/>
                </a:solidFill>
              </a:rPr>
              <a:t>:</a:t>
            </a:r>
            <a:r>
              <a:rPr lang="ru-RU" sz="1400" dirty="0" smtClean="0">
                <a:solidFill>
                  <a:schemeClr val="hlink"/>
                </a:solidFill>
              </a:rPr>
              <a:t> </a:t>
            </a:r>
            <a:r>
              <a:rPr lang="ru-RU" sz="1400" dirty="0" smtClean="0"/>
              <a:t>производственная деятельность</a:t>
            </a:r>
            <a:r>
              <a:rPr lang="en-US" sz="1400" dirty="0" smtClean="0"/>
              <a:t>;</a:t>
            </a:r>
            <a:endParaRPr lang="ru-RU" sz="14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3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3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3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300" b="1" dirty="0" smtClean="0">
              <a:solidFill>
                <a:schemeClr val="hlink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300" b="1" dirty="0" smtClean="0">
              <a:solidFill>
                <a:schemeClr val="hlink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300" b="1" dirty="0" smtClean="0">
              <a:solidFill>
                <a:schemeClr val="hlink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300" b="1" dirty="0" smtClean="0">
              <a:solidFill>
                <a:schemeClr val="hlink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hlink"/>
                </a:solidFill>
              </a:rPr>
              <a:t>Характеристика инфраструктуры</a:t>
            </a:r>
            <a:r>
              <a:rPr lang="en-US" sz="1400" b="1" dirty="0" smtClean="0">
                <a:solidFill>
                  <a:schemeClr val="hlink"/>
                </a:solidFill>
              </a:rPr>
              <a:t>:</a:t>
            </a:r>
            <a:r>
              <a:rPr lang="ru-RU" sz="1400" dirty="0" smtClean="0">
                <a:solidFill>
                  <a:schemeClr val="hlink"/>
                </a:solidFill>
              </a:rPr>
              <a:t> </a:t>
            </a:r>
            <a:r>
              <a:rPr lang="ru-RU" sz="1400" dirty="0" smtClean="0"/>
              <a:t>отсутствует</a:t>
            </a:r>
            <a:r>
              <a:rPr lang="en-US" sz="1400" dirty="0" smtClean="0"/>
              <a:t>;</a:t>
            </a:r>
            <a:endParaRPr lang="ru-RU" sz="1400" b="1" dirty="0" smtClean="0">
              <a:solidFill>
                <a:schemeClr val="hlink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hlink"/>
                </a:solidFill>
              </a:rPr>
              <a:t>Условия приобретения</a:t>
            </a:r>
            <a:r>
              <a:rPr lang="en-US" sz="1400" b="1" dirty="0" smtClean="0">
                <a:solidFill>
                  <a:schemeClr val="hlink"/>
                </a:solidFill>
              </a:rPr>
              <a:t>:</a:t>
            </a:r>
            <a:r>
              <a:rPr lang="ru-RU" sz="1400" dirty="0" smtClean="0"/>
              <a:t> аренда, выкуп возможен</a:t>
            </a:r>
            <a:r>
              <a:rPr lang="en-US" sz="1400" dirty="0" smtClean="0"/>
              <a:t>;</a:t>
            </a:r>
            <a:endParaRPr lang="ru-RU" sz="1400" b="1" dirty="0" smtClean="0">
              <a:solidFill>
                <a:schemeClr val="hlink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hlink"/>
                </a:solidFill>
              </a:rPr>
              <a:t>Здания и сооружения</a:t>
            </a:r>
            <a:r>
              <a:rPr lang="en-US" sz="1400" b="1" dirty="0" smtClean="0">
                <a:solidFill>
                  <a:schemeClr val="hlink"/>
                </a:solidFill>
              </a:rPr>
              <a:t>:</a:t>
            </a:r>
            <a:r>
              <a:rPr lang="ru-RU" sz="1400" dirty="0" smtClean="0"/>
              <a:t> отсутствуют.</a:t>
            </a:r>
            <a:endParaRPr lang="en-US" sz="14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1400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797" y="4509120"/>
            <a:ext cx="4041775" cy="156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35" y="332656"/>
            <a:ext cx="2257425" cy="600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282" y="0"/>
            <a:ext cx="204717" cy="6865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386082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74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4851412"/>
              </p:ext>
            </p:extLst>
          </p:nvPr>
        </p:nvGraphicFramePr>
        <p:xfrm>
          <a:off x="585704" y="1412776"/>
          <a:ext cx="8201891" cy="51816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8201891"/>
              </a:tblGrid>
              <a:tr h="471054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3. «Участок  1 рядом с ОАО «УИК»»</a:t>
                      </a:r>
                      <a:endParaRPr lang="ru-RU" sz="2800" dirty="0"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3027139"/>
              </p:ext>
            </p:extLst>
          </p:nvPr>
        </p:nvGraphicFramePr>
        <p:xfrm>
          <a:off x="4788024" y="404664"/>
          <a:ext cx="3960440" cy="86409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960440"/>
              </a:tblGrid>
              <a:tr h="864096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Инвестиционные площадки</a:t>
                      </a:r>
                      <a:endParaRPr lang="ru-RU" sz="24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4709326" y="1556792"/>
            <a:ext cx="4327170" cy="482495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hlink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hlink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hlink"/>
                </a:solidFill>
              </a:rPr>
              <a:t>Владелец</a:t>
            </a:r>
            <a:r>
              <a:rPr lang="en-US" sz="1400" b="1" dirty="0" smtClean="0">
                <a:solidFill>
                  <a:schemeClr val="hlink"/>
                </a:solidFill>
              </a:rPr>
              <a:t>:</a:t>
            </a:r>
            <a:r>
              <a:rPr lang="ru-RU" sz="1400" b="1" dirty="0" smtClean="0">
                <a:solidFill>
                  <a:schemeClr val="hlink"/>
                </a:solidFill>
              </a:rPr>
              <a:t> </a:t>
            </a:r>
            <a:r>
              <a:rPr lang="ru-RU" sz="1400" dirty="0" smtClean="0"/>
              <a:t> Угловское городское поселение</a:t>
            </a:r>
            <a:r>
              <a:rPr lang="en-US" sz="1400" dirty="0" smtClean="0"/>
              <a:t>;</a:t>
            </a:r>
            <a:endParaRPr lang="ru-RU" sz="1400" b="1" dirty="0" smtClean="0">
              <a:solidFill>
                <a:schemeClr val="hlink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hlink"/>
                </a:solidFill>
              </a:rPr>
              <a:t>Положение участка</a:t>
            </a:r>
            <a:r>
              <a:rPr lang="en-US" sz="1400" b="1" dirty="0" smtClean="0">
                <a:solidFill>
                  <a:schemeClr val="hlink"/>
                </a:solidFill>
              </a:rPr>
              <a:t>:</a:t>
            </a:r>
            <a:r>
              <a:rPr lang="ru-RU" sz="1400" dirty="0" smtClean="0"/>
              <a:t> Угловское городское поселение , п. Угловка, п. Первомайский, справа от ОАО «УИК»</a:t>
            </a:r>
            <a:r>
              <a:rPr lang="en-US" sz="1400" dirty="0" smtClean="0"/>
              <a:t>;</a:t>
            </a:r>
            <a:endParaRPr lang="ru-RU" sz="1400" b="1" dirty="0" smtClean="0">
              <a:solidFill>
                <a:schemeClr val="hlink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hlink"/>
                </a:solidFill>
              </a:rPr>
              <a:t>Партнер по переговорам</a:t>
            </a:r>
            <a:r>
              <a:rPr lang="en-US" sz="1400" b="1" dirty="0" smtClean="0">
                <a:solidFill>
                  <a:schemeClr val="hlink"/>
                </a:solidFill>
              </a:rPr>
              <a:t>:</a:t>
            </a:r>
            <a:r>
              <a:rPr lang="ru-RU" sz="1400" dirty="0" smtClean="0">
                <a:solidFill>
                  <a:schemeClr val="hlink"/>
                </a:solidFill>
              </a:rPr>
              <a:t> </a:t>
            </a:r>
            <a:r>
              <a:rPr lang="ru-RU" sz="1400" dirty="0" smtClean="0">
                <a:solidFill>
                  <a:srgbClr val="000000"/>
                </a:solidFill>
              </a:rPr>
              <a:t>Заместитель Главы администрации района по экономическому развитию, председатель комитета финансов Васильева Татьяна Васильевна, 8(81657)21439</a:t>
            </a:r>
            <a:endParaRPr lang="ru-RU" sz="1400" dirty="0" smtClean="0">
              <a:solidFill>
                <a:schemeClr val="hlink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dirty="0" smtClean="0"/>
              <a:t>Глава Угловского городского поселения Стекольников Александр Владимирович, 8(81657)26114, 26219</a:t>
            </a:r>
            <a:r>
              <a:rPr lang="en-US" sz="1400" dirty="0" smtClean="0"/>
              <a:t>;</a:t>
            </a:r>
            <a:endParaRPr lang="ru-RU" sz="1400" b="1" dirty="0" smtClean="0">
              <a:solidFill>
                <a:schemeClr val="hlink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hlink"/>
                </a:solidFill>
              </a:rPr>
              <a:t>Описание территории</a:t>
            </a:r>
            <a:r>
              <a:rPr lang="en-US" sz="1400" b="1" dirty="0" smtClean="0">
                <a:solidFill>
                  <a:schemeClr val="hlink"/>
                </a:solidFill>
              </a:rPr>
              <a:t>:</a:t>
            </a:r>
            <a:r>
              <a:rPr lang="ru-RU" sz="1400" dirty="0" smtClean="0">
                <a:solidFill>
                  <a:schemeClr val="hlink"/>
                </a:solidFill>
              </a:rPr>
              <a:t> </a:t>
            </a:r>
            <a:r>
              <a:rPr lang="ru-RU" sz="1400" dirty="0" smtClean="0"/>
              <a:t>производственная деятельность</a:t>
            </a:r>
            <a:r>
              <a:rPr lang="en-US" sz="1400" dirty="0" smtClean="0"/>
              <a:t>;</a:t>
            </a:r>
            <a:endParaRPr lang="ru-RU" sz="14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3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3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3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300" b="1" dirty="0" smtClean="0">
              <a:solidFill>
                <a:schemeClr val="hlink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300" b="1" dirty="0" smtClean="0">
              <a:solidFill>
                <a:schemeClr val="hlink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hlink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hlink"/>
                </a:solidFill>
              </a:rPr>
              <a:t>Характеристика инфраструктуры</a:t>
            </a:r>
            <a:r>
              <a:rPr lang="en-US" sz="1400" b="1" dirty="0" smtClean="0">
                <a:solidFill>
                  <a:schemeClr val="hlink"/>
                </a:solidFill>
              </a:rPr>
              <a:t>:</a:t>
            </a:r>
            <a:r>
              <a:rPr lang="ru-RU" sz="1400" dirty="0" smtClean="0">
                <a:solidFill>
                  <a:schemeClr val="hlink"/>
                </a:solidFill>
              </a:rPr>
              <a:t> </a:t>
            </a:r>
            <a:r>
              <a:rPr lang="ru-RU" sz="1400" dirty="0" smtClean="0"/>
              <a:t>газ через 1 м, электроэнергия через 1 м, водоснабжение через 1 м, канализация через 500 м, очистные сооружения через 1000 м</a:t>
            </a:r>
            <a:r>
              <a:rPr lang="en-US" sz="1400" dirty="0" smtClean="0"/>
              <a:t>;</a:t>
            </a:r>
            <a:endParaRPr lang="ru-RU" sz="1400" b="1" dirty="0" smtClean="0">
              <a:solidFill>
                <a:schemeClr val="hlink"/>
              </a:solidFill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hlink"/>
                </a:solidFill>
              </a:rPr>
              <a:t>Условия приобретения</a:t>
            </a:r>
            <a:r>
              <a:rPr lang="en-US" sz="1400" b="1" dirty="0" smtClean="0">
                <a:solidFill>
                  <a:schemeClr val="hlink"/>
                </a:solidFill>
              </a:rPr>
              <a:t>:</a:t>
            </a:r>
            <a:r>
              <a:rPr lang="ru-RU" sz="1400" dirty="0" smtClean="0"/>
              <a:t> аренда выкуп возможен</a:t>
            </a:r>
            <a:r>
              <a:rPr lang="en-US" sz="1400" dirty="0" smtClean="0"/>
              <a:t>;</a:t>
            </a:r>
            <a:endParaRPr lang="ru-RU" sz="1400" dirty="0" smtClean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hlink"/>
                </a:solidFill>
              </a:rPr>
              <a:t>Здания и сооружения</a:t>
            </a:r>
            <a:r>
              <a:rPr lang="en-US" sz="1400" b="1" dirty="0" smtClean="0">
                <a:solidFill>
                  <a:schemeClr val="hlink"/>
                </a:solidFill>
              </a:rPr>
              <a:t>:</a:t>
            </a:r>
            <a:r>
              <a:rPr lang="ru-RU" sz="1400" dirty="0" smtClean="0"/>
              <a:t> отсутствуют.</a:t>
            </a:r>
            <a:endParaRPr lang="en-US" sz="14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1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023" y="4243032"/>
            <a:ext cx="4041775" cy="1306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2910130"/>
              </p:ext>
            </p:extLst>
          </p:nvPr>
        </p:nvGraphicFramePr>
        <p:xfrm>
          <a:off x="16713" y="2060848"/>
          <a:ext cx="4703023" cy="3960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4" name="PDF" r:id="rId4" imgW="0" imgH="0" progId="FoxitReader.Document">
                  <p:embed/>
                </p:oleObj>
              </mc:Choice>
              <mc:Fallback>
                <p:oleObj name="PDF" r:id="rId4" imgW="0" imgH="0" progId="FoxitReader.Document">
                  <p:embed/>
                  <p:pic>
                    <p:nvPicPr>
                      <p:cNvPr id="0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13" y="2060848"/>
                        <a:ext cx="4703023" cy="39604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35" y="332656"/>
            <a:ext cx="2257425" cy="600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282" y="0"/>
            <a:ext cx="204717" cy="6865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386082" cy="288032"/>
          </a:xfrm>
        </p:spPr>
        <p:txBody>
          <a:bodyPr/>
          <a:lstStyle/>
          <a:p>
            <a:r>
              <a:rPr lang="ru-RU" dirty="0" smtClean="0"/>
              <a:t>  </a:t>
            </a:r>
            <a:fld id="{B19B0651-EE4F-4900-A07F-96A6BFA9D0F0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534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882</TotalTime>
  <Words>2075</Words>
  <Application>Microsoft Office PowerPoint</Application>
  <PresentationFormat>Экран (4:3)</PresentationFormat>
  <Paragraphs>350</Paragraphs>
  <Slides>21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3" baseType="lpstr">
      <vt:lpstr>Тема Office</vt:lpstr>
      <vt:lpstr>PDF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 Будайханова</dc:creator>
  <cp:lastModifiedBy>Екатерина Будайханова</cp:lastModifiedBy>
  <cp:revision>94</cp:revision>
  <cp:lastPrinted>2018-03-29T12:25:00Z</cp:lastPrinted>
  <dcterms:created xsi:type="dcterms:W3CDTF">2018-03-28T06:54:34Z</dcterms:created>
  <dcterms:modified xsi:type="dcterms:W3CDTF">2018-06-04T11:38:59Z</dcterms:modified>
</cp:coreProperties>
</file>